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Lst>
  <p:notesMasterIdLst>
    <p:notesMasterId r:id="rId60"/>
  </p:notesMasterIdLst>
  <p:handoutMasterIdLst>
    <p:handoutMasterId r:id="rId61"/>
  </p:handoutMasterIdLst>
  <p:sldIdLst>
    <p:sldId id="882" r:id="rId2"/>
    <p:sldId id="823" r:id="rId3"/>
    <p:sldId id="824" r:id="rId4"/>
    <p:sldId id="825" r:id="rId5"/>
    <p:sldId id="826" r:id="rId6"/>
    <p:sldId id="850" r:id="rId7"/>
    <p:sldId id="827" r:id="rId8"/>
    <p:sldId id="829" r:id="rId9"/>
    <p:sldId id="883" r:id="rId10"/>
    <p:sldId id="831" r:id="rId11"/>
    <p:sldId id="832" r:id="rId12"/>
    <p:sldId id="833" r:id="rId13"/>
    <p:sldId id="834" r:id="rId14"/>
    <p:sldId id="835" r:id="rId15"/>
    <p:sldId id="836" r:id="rId16"/>
    <p:sldId id="837" r:id="rId17"/>
    <p:sldId id="838" r:id="rId18"/>
    <p:sldId id="839" r:id="rId19"/>
    <p:sldId id="840" r:id="rId20"/>
    <p:sldId id="884" r:id="rId21"/>
    <p:sldId id="842" r:id="rId22"/>
    <p:sldId id="843" r:id="rId23"/>
    <p:sldId id="844" r:id="rId24"/>
    <p:sldId id="845" r:id="rId25"/>
    <p:sldId id="846" r:id="rId26"/>
    <p:sldId id="847" r:id="rId27"/>
    <p:sldId id="848" r:id="rId28"/>
    <p:sldId id="849" r:id="rId29"/>
    <p:sldId id="851" r:id="rId30"/>
    <p:sldId id="852" r:id="rId31"/>
    <p:sldId id="853" r:id="rId32"/>
    <p:sldId id="854" r:id="rId33"/>
    <p:sldId id="855" r:id="rId34"/>
    <p:sldId id="856" r:id="rId35"/>
    <p:sldId id="857" r:id="rId36"/>
    <p:sldId id="858" r:id="rId37"/>
    <p:sldId id="859" r:id="rId38"/>
    <p:sldId id="860" r:id="rId39"/>
    <p:sldId id="861" r:id="rId40"/>
    <p:sldId id="862" r:id="rId41"/>
    <p:sldId id="863" r:id="rId42"/>
    <p:sldId id="864" r:id="rId43"/>
    <p:sldId id="865" r:id="rId44"/>
    <p:sldId id="866" r:id="rId45"/>
    <p:sldId id="867" r:id="rId46"/>
    <p:sldId id="868" r:id="rId47"/>
    <p:sldId id="869" r:id="rId48"/>
    <p:sldId id="870" r:id="rId49"/>
    <p:sldId id="871" r:id="rId50"/>
    <p:sldId id="885" r:id="rId51"/>
    <p:sldId id="873" r:id="rId52"/>
    <p:sldId id="874" r:id="rId53"/>
    <p:sldId id="875" r:id="rId54"/>
    <p:sldId id="876" r:id="rId55"/>
    <p:sldId id="877" r:id="rId56"/>
    <p:sldId id="878" r:id="rId57"/>
    <p:sldId id="879" r:id="rId58"/>
    <p:sldId id="880" r:id="rId59"/>
  </p:sldIdLst>
  <p:sldSz cx="9144000" cy="6858000" type="screen4x3"/>
  <p:notesSz cx="9163050" cy="6877050"/>
  <p:defaultTextStyle>
    <a:defPPr>
      <a:defRPr lang="en-US"/>
    </a:defPPr>
    <a:lvl1pPr algn="ctr" rtl="0" eaLnBrk="0" fontAlgn="base" hangingPunct="0">
      <a:spcBef>
        <a:spcPct val="0"/>
      </a:spcBef>
      <a:spcAft>
        <a:spcPct val="0"/>
      </a:spcAft>
      <a:defRPr sz="2400" b="1" i="1" kern="1200">
        <a:solidFill>
          <a:schemeClr val="tx1"/>
        </a:solidFill>
        <a:latin typeface="Arial Narrow" charset="0"/>
        <a:ea typeface="ＭＳ Ｐゴシック" charset="0"/>
        <a:cs typeface="ＭＳ Ｐゴシック" charset="0"/>
      </a:defRPr>
    </a:lvl1pPr>
    <a:lvl2pPr marL="457200" algn="ctr" rtl="0" eaLnBrk="0" fontAlgn="base" hangingPunct="0">
      <a:spcBef>
        <a:spcPct val="0"/>
      </a:spcBef>
      <a:spcAft>
        <a:spcPct val="0"/>
      </a:spcAft>
      <a:defRPr sz="2400" b="1" i="1" kern="1200">
        <a:solidFill>
          <a:schemeClr val="tx1"/>
        </a:solidFill>
        <a:latin typeface="Arial Narrow" charset="0"/>
        <a:ea typeface="ＭＳ Ｐゴシック" charset="0"/>
        <a:cs typeface="ＭＳ Ｐゴシック" charset="0"/>
      </a:defRPr>
    </a:lvl2pPr>
    <a:lvl3pPr marL="914400" algn="ctr" rtl="0" eaLnBrk="0" fontAlgn="base" hangingPunct="0">
      <a:spcBef>
        <a:spcPct val="0"/>
      </a:spcBef>
      <a:spcAft>
        <a:spcPct val="0"/>
      </a:spcAft>
      <a:defRPr sz="2400" b="1" i="1" kern="1200">
        <a:solidFill>
          <a:schemeClr val="tx1"/>
        </a:solidFill>
        <a:latin typeface="Arial Narrow" charset="0"/>
        <a:ea typeface="ＭＳ Ｐゴシック" charset="0"/>
        <a:cs typeface="ＭＳ Ｐゴシック" charset="0"/>
      </a:defRPr>
    </a:lvl3pPr>
    <a:lvl4pPr marL="1371600" algn="ctr" rtl="0" eaLnBrk="0" fontAlgn="base" hangingPunct="0">
      <a:spcBef>
        <a:spcPct val="0"/>
      </a:spcBef>
      <a:spcAft>
        <a:spcPct val="0"/>
      </a:spcAft>
      <a:defRPr sz="2400" b="1" i="1" kern="1200">
        <a:solidFill>
          <a:schemeClr val="tx1"/>
        </a:solidFill>
        <a:latin typeface="Arial Narrow" charset="0"/>
        <a:ea typeface="ＭＳ Ｐゴシック" charset="0"/>
        <a:cs typeface="ＭＳ Ｐゴシック" charset="0"/>
      </a:defRPr>
    </a:lvl4pPr>
    <a:lvl5pPr marL="1828800" algn="ctr" rtl="0" eaLnBrk="0" fontAlgn="base" hangingPunct="0">
      <a:spcBef>
        <a:spcPct val="0"/>
      </a:spcBef>
      <a:spcAft>
        <a:spcPct val="0"/>
      </a:spcAft>
      <a:defRPr sz="2400" b="1" i="1" kern="1200">
        <a:solidFill>
          <a:schemeClr val="tx1"/>
        </a:solidFill>
        <a:latin typeface="Arial Narrow" charset="0"/>
        <a:ea typeface="ＭＳ Ｐゴシック" charset="0"/>
        <a:cs typeface="ＭＳ Ｐゴシック" charset="0"/>
      </a:defRPr>
    </a:lvl5pPr>
    <a:lvl6pPr marL="2286000" algn="l" defTabSz="457200" rtl="0" eaLnBrk="1" latinLnBrk="0" hangingPunct="1">
      <a:defRPr sz="2400" b="1" i="1" kern="1200">
        <a:solidFill>
          <a:schemeClr val="tx1"/>
        </a:solidFill>
        <a:latin typeface="Arial Narrow" charset="0"/>
        <a:ea typeface="ＭＳ Ｐゴシック" charset="0"/>
        <a:cs typeface="ＭＳ Ｐゴシック" charset="0"/>
      </a:defRPr>
    </a:lvl6pPr>
    <a:lvl7pPr marL="2743200" algn="l" defTabSz="457200" rtl="0" eaLnBrk="1" latinLnBrk="0" hangingPunct="1">
      <a:defRPr sz="2400" b="1" i="1" kern="1200">
        <a:solidFill>
          <a:schemeClr val="tx1"/>
        </a:solidFill>
        <a:latin typeface="Arial Narrow" charset="0"/>
        <a:ea typeface="ＭＳ Ｐゴシック" charset="0"/>
        <a:cs typeface="ＭＳ Ｐゴシック" charset="0"/>
      </a:defRPr>
    </a:lvl7pPr>
    <a:lvl8pPr marL="3200400" algn="l" defTabSz="457200" rtl="0" eaLnBrk="1" latinLnBrk="0" hangingPunct="1">
      <a:defRPr sz="2400" b="1" i="1" kern="1200">
        <a:solidFill>
          <a:schemeClr val="tx1"/>
        </a:solidFill>
        <a:latin typeface="Arial Narrow" charset="0"/>
        <a:ea typeface="ＭＳ Ｐゴシック" charset="0"/>
        <a:cs typeface="ＭＳ Ｐゴシック" charset="0"/>
      </a:defRPr>
    </a:lvl8pPr>
    <a:lvl9pPr marL="3657600" algn="l" defTabSz="457200" rtl="0" eaLnBrk="1" latinLnBrk="0" hangingPunct="1">
      <a:defRPr sz="2400" b="1" i="1" kern="1200">
        <a:solidFill>
          <a:schemeClr val="tx1"/>
        </a:solidFill>
        <a:latin typeface="Arial Narrow" charset="0"/>
        <a:ea typeface="ＭＳ Ｐゴシック" charset="0"/>
        <a:cs typeface="ＭＳ Ｐゴシック" charset="0"/>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166">
          <p15:clr>
            <a:srgbClr val="A4A3A4"/>
          </p15:clr>
        </p15:guide>
        <p15:guide id="2" pos="288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clrMru>
    <a:srgbClr val="FFCCCC"/>
    <a:srgbClr val="FFFFCC"/>
    <a:srgbClr val="CC6600"/>
    <a:srgbClr val="006600"/>
    <a:srgbClr val="FFFFFF"/>
    <a:srgbClr val="FF6600"/>
    <a:srgbClr val="99CC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2747"/>
  </p:normalViewPr>
  <p:slideViewPr>
    <p:cSldViewPr snapToGrid="0">
      <p:cViewPr varScale="1">
        <p:scale>
          <a:sx n="103" d="100"/>
          <a:sy n="103" d="100"/>
        </p:scale>
        <p:origin x="1880" y="184"/>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2816"/>
    </p:cViewPr>
  </p:sorterViewPr>
  <p:notesViewPr>
    <p:cSldViewPr snapToGrid="0">
      <p:cViewPr>
        <p:scale>
          <a:sx n="150" d="100"/>
          <a:sy n="150" d="100"/>
        </p:scale>
        <p:origin x="222" y="996"/>
      </p:cViewPr>
      <p:guideLst>
        <p:guide orient="horz" pos="2166"/>
        <p:guide pos="2886"/>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6500013" y="6327792"/>
            <a:ext cx="1910026" cy="255127"/>
          </a:xfrm>
          <a:prstGeom prst="rect">
            <a:avLst/>
          </a:prstGeom>
          <a:noFill/>
          <a:ln w="25400">
            <a:noFill/>
            <a:miter lim="800000"/>
            <a:headEnd type="none" w="sm" len="sm"/>
            <a:tailEnd type="none" w="sm" len="sm"/>
          </a:ln>
          <a:effectLst/>
        </p:spPr>
        <p:txBody>
          <a:bodyPr lIns="100261" tIns="50130" rIns="100261" bIns="50130">
            <a:spAutoFit/>
          </a:bodyPr>
          <a:lstStyle>
            <a:lvl1pPr defTabSz="1001713">
              <a:defRPr sz="2400" b="1" i="1">
                <a:solidFill>
                  <a:schemeClr val="tx1"/>
                </a:solidFill>
                <a:latin typeface="Arial Narrow" charset="0"/>
                <a:ea typeface="ＭＳ Ｐゴシック" charset="0"/>
                <a:cs typeface="ＭＳ Ｐゴシック" charset="0"/>
              </a:defRPr>
            </a:lvl1pPr>
            <a:lvl2pPr marL="37931725" indent="-37474525" defTabSz="1001713">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pPr>
              <a:spcBef>
                <a:spcPct val="50000"/>
              </a:spcBef>
            </a:pPr>
            <a:r>
              <a:rPr lang="en-US" sz="1000" i="0">
                <a:solidFill>
                  <a:schemeClr val="tx2"/>
                </a:solidFill>
              </a:rPr>
              <a:t>Page </a:t>
            </a:r>
            <a:fld id="{F46A7D04-ADC2-3B4F-92F9-7FEFF1882CFE}" type="slidenum">
              <a:rPr lang="en-US" sz="1000" i="0">
                <a:solidFill>
                  <a:schemeClr val="tx2"/>
                </a:solidFill>
              </a:rPr>
              <a:pPr>
                <a:spcBef>
                  <a:spcPct val="50000"/>
                </a:spcBef>
              </a:pPr>
              <a:t>‹#›</a:t>
            </a:fld>
            <a:endParaRPr lang="en-US" sz="1000" i="0">
              <a:solidFill>
                <a:schemeClr val="tx2"/>
              </a:solidFill>
            </a:endParaRPr>
          </a:p>
        </p:txBody>
      </p:sp>
      <p:sp>
        <p:nvSpPr>
          <p:cNvPr id="3080" name="Text Box 8"/>
          <p:cNvSpPr txBox="1">
            <a:spLocks noChangeArrowheads="1"/>
          </p:cNvSpPr>
          <p:nvPr/>
        </p:nvSpPr>
        <p:spPr bwMode="auto">
          <a:xfrm>
            <a:off x="8108145" y="238290"/>
            <a:ext cx="202480" cy="255127"/>
          </a:xfrm>
          <a:prstGeom prst="rect">
            <a:avLst/>
          </a:prstGeom>
          <a:noFill/>
          <a:ln w="25400">
            <a:noFill/>
            <a:miter lim="800000"/>
            <a:headEnd type="none" w="sm" len="sm"/>
            <a:tailEnd type="none" w="sm" len="sm"/>
          </a:ln>
          <a:effectLst/>
        </p:spPr>
        <p:txBody>
          <a:bodyPr wrap="none" lIns="100261" tIns="50130" rIns="100261" bIns="50130">
            <a:spAutoFit/>
          </a:bodyPr>
          <a:lstStyle/>
          <a:p>
            <a:pPr algn="r" defTabSz="1001713">
              <a:defRPr/>
            </a:pPr>
            <a:endParaRPr lang="en-US" sz="1000" i="0">
              <a:solidFill>
                <a:schemeClr val="tx2"/>
              </a:solidFill>
              <a:ea typeface="+mn-ea"/>
              <a:cs typeface="+mn-cs"/>
            </a:endParaRPr>
          </a:p>
        </p:txBody>
      </p:sp>
    </p:spTree>
    <p:extLst>
      <p:ext uri="{BB962C8B-B14F-4D97-AF65-F5344CB8AC3E}">
        <p14:creationId xmlns:p14="http://schemas.microsoft.com/office/powerpoint/2010/main" val="30706955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0765" y="-23828"/>
            <a:ext cx="4029458"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l" defTabSz="898525">
              <a:defRPr sz="1000" b="0">
                <a:latin typeface="Arial" charset="0"/>
                <a:ea typeface="+mn-ea"/>
                <a:cs typeface="+mn-cs"/>
              </a:defRPr>
            </a:lvl1pPr>
          </a:lstStyle>
          <a:p>
            <a:pPr>
              <a:defRPr/>
            </a:pPr>
            <a:endParaRPr lang="en-US"/>
          </a:p>
        </p:txBody>
      </p:sp>
      <p:sp>
        <p:nvSpPr>
          <p:cNvPr id="2051" name="Rectangle 3"/>
          <p:cNvSpPr>
            <a:spLocks noGrp="1" noChangeArrowheads="1"/>
          </p:cNvSpPr>
          <p:nvPr>
            <p:ph type="dt" idx="1"/>
          </p:nvPr>
        </p:nvSpPr>
        <p:spPr bwMode="auto">
          <a:xfrm>
            <a:off x="5184359" y="-23828"/>
            <a:ext cx="3927927"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r" defTabSz="898525">
              <a:defRPr sz="1000" b="0">
                <a:latin typeface="Arial" charset="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70200" y="508000"/>
            <a:ext cx="3425825" cy="2570163"/>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053" name="Rectangle 5"/>
          <p:cNvSpPr>
            <a:spLocks noGrp="1" noChangeArrowheads="1"/>
          </p:cNvSpPr>
          <p:nvPr>
            <p:ph type="body" sz="quarter" idx="3"/>
          </p:nvPr>
        </p:nvSpPr>
        <p:spPr bwMode="auto">
          <a:xfrm>
            <a:off x="1260660" y="3265765"/>
            <a:ext cx="6641731" cy="3115642"/>
          </a:xfrm>
          <a:prstGeom prst="rect">
            <a:avLst/>
          </a:prstGeom>
          <a:noFill/>
          <a:ln w="9525">
            <a:noFill/>
            <a:miter lim="800000"/>
            <a:headEnd/>
            <a:tailEnd/>
          </a:ln>
          <a:effectLst/>
        </p:spPr>
        <p:txBody>
          <a:bodyPr vert="horz" wrap="square" lIns="90537" tIns="45269" rIns="90537" bIns="452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0765" y="6554167"/>
            <a:ext cx="4029458"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l" defTabSz="898525">
              <a:defRPr sz="1000" b="0">
                <a:latin typeface="Arial" charset="0"/>
                <a:ea typeface="+mn-ea"/>
                <a:cs typeface="+mn-cs"/>
              </a:defRPr>
            </a:lvl1pPr>
          </a:lstStyle>
          <a:p>
            <a:pPr>
              <a:defRPr/>
            </a:pPr>
            <a:r>
              <a:rPr lang="en-US"/>
              <a:t>Page </a:t>
            </a:r>
          </a:p>
        </p:txBody>
      </p:sp>
      <p:sp>
        <p:nvSpPr>
          <p:cNvPr id="2055" name="Rectangle 7"/>
          <p:cNvSpPr>
            <a:spLocks noGrp="1" noChangeArrowheads="1"/>
          </p:cNvSpPr>
          <p:nvPr>
            <p:ph type="sldNum" sz="quarter" idx="5"/>
          </p:nvPr>
        </p:nvSpPr>
        <p:spPr bwMode="auto">
          <a:xfrm>
            <a:off x="5184359" y="6554167"/>
            <a:ext cx="3927927"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r" defTabSz="898525">
              <a:defRPr sz="1000" b="0">
                <a:latin typeface="Arial" charset="0"/>
              </a:defRPr>
            </a:lvl1pPr>
          </a:lstStyle>
          <a:p>
            <a:fld id="{0657878D-6589-4144-8E10-2DE9867242F3}" type="slidenum">
              <a:rPr lang="en-US"/>
              <a:pPr/>
              <a:t>‹#›</a:t>
            </a:fld>
            <a:endParaRPr lang="en-US"/>
          </a:p>
        </p:txBody>
      </p:sp>
    </p:spTree>
    <p:extLst>
      <p:ext uri="{BB962C8B-B14F-4D97-AF65-F5344CB8AC3E}">
        <p14:creationId xmlns:p14="http://schemas.microsoft.com/office/powerpoint/2010/main" val="28218763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Narrow"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Narrow"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Narrow"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Narrow"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6E75062-56A3-3548-9DE5-0410BB64615B}" type="slidenum">
              <a:rPr lang="en-US" sz="1000" b="0">
                <a:latin typeface="Arial" charset="0"/>
              </a:rPr>
              <a:pPr/>
              <a:t>1</a:t>
            </a:fld>
            <a:endParaRPr lang="en-US" sz="1000" b="0">
              <a:latin typeface="Arial" charset="0"/>
            </a:endParaRPr>
          </a:p>
        </p:txBody>
      </p:sp>
      <p:sp>
        <p:nvSpPr>
          <p:cNvPr id="17411" name="Rectangle 2"/>
          <p:cNvSpPr>
            <a:spLocks noGrp="1" noRot="1" noChangeAspect="1" noChangeArrowheads="1"/>
          </p:cNvSpPr>
          <p:nvPr>
            <p:ph type="sldImg"/>
          </p:nvPr>
        </p:nvSpPr>
        <p:spPr>
          <a:solidFill>
            <a:srgbClr val="FFFFFF"/>
          </a:solidFill>
          <a:ln/>
        </p:spPr>
      </p:sp>
      <p:sp>
        <p:nvSpPr>
          <p:cNvPr id="17412"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B78D3C9-CDBB-7245-9A35-700A941ADC52}" type="slidenum">
              <a:rPr lang="en-US" sz="1000" b="0">
                <a:latin typeface="Arial" charset="0"/>
              </a:rPr>
              <a:pPr/>
              <a:t>10</a:t>
            </a:fld>
            <a:endParaRPr lang="en-US" sz="1000" b="0">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There are several objectives in logic optimization, namely:</a:t>
            </a:r>
          </a:p>
          <a:p>
            <a:pPr>
              <a:buFontTx/>
              <a:buChar char="-"/>
            </a:pPr>
            <a:r>
              <a:rPr lang="en-US">
                <a:ea typeface="ＭＳ Ｐゴシック" charset="0"/>
                <a:cs typeface="ＭＳ Ｐゴシック" charset="0"/>
              </a:rPr>
              <a:t>Delay minimization (frequency maximization)</a:t>
            </a:r>
          </a:p>
          <a:p>
            <a:pPr>
              <a:buFontTx/>
              <a:buChar char="-"/>
            </a:pPr>
            <a:r>
              <a:rPr lang="en-US">
                <a:ea typeface="ＭＳ Ｐゴシック" charset="0"/>
                <a:cs typeface="ＭＳ Ｐゴシック" charset="0"/>
              </a:rPr>
              <a:t>Area recovery subject to timing constraints</a:t>
            </a:r>
          </a:p>
          <a:p>
            <a:pPr>
              <a:buFontTx/>
              <a:buChar char="-"/>
            </a:pPr>
            <a:r>
              <a:rPr lang="en-US">
                <a:ea typeface="ＭＳ Ｐゴシック" charset="0"/>
                <a:cs typeface="ＭＳ Ｐゴシック" charset="0"/>
              </a:rPr>
              <a:t>Power recovery subject to timing constraints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6CD76F05-4057-0745-A149-2E69DA4E23E9}" type="slidenum">
              <a:rPr lang="en-US" sz="1000" b="0">
                <a:latin typeface="Arial" charset="0"/>
              </a:rPr>
              <a:pPr/>
              <a:t>11</a:t>
            </a:fld>
            <a:endParaRPr lang="en-US" sz="1000" b="0">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 common way to estimate the area is to relate it to the number of literals of a factored form representation of the functions. </a:t>
            </a:r>
          </a:p>
          <a:p>
            <a:r>
              <a:rPr lang="en-US">
                <a:ea typeface="ＭＳ Ｐゴシック" charset="0"/>
                <a:cs typeface="ＭＳ Ｐゴシック" charset="0"/>
              </a:rPr>
              <a:t>The rationale is based on the fact that a cell generator for the virtual gate in MOS technology would require as many polysilicon stripes as the number of literals (plus possibly one for the gate output).If all cells have the same height, and their width is roughly proportional to the number of polysilicon stripes, then the gate area is proportional to the number of literals. The total number of literals in a network relates then to the overall gate area. </a:t>
            </a:r>
          </a:p>
          <a:p>
            <a:r>
              <a:rPr lang="en-US">
                <a:ea typeface="ＭＳ Ｐゴシック" charset="0"/>
                <a:cs typeface="ＭＳ Ｐゴシック" charset="0"/>
              </a:rPr>
              <a:t>Delay modeling is important in computing accurately the path delays and it involves two issues: the computation of the propagation delay associated with each vertex and the path delay computation. The propagation delay associated with a vertex can be easily estimated for bound networks, because the gate delay as a function of the fanout is provided with the library specification. Otherwise, the propagation delay must be estimated for a virtual gate implementing the local function.</a:t>
            </a:r>
          </a:p>
          <a:p>
            <a:r>
              <a:rPr lang="en-US">
                <a:ea typeface="ＭＳ Ｐゴシック" charset="0"/>
                <a:cs typeface="ＭＳ Ｐゴシック" charset="0"/>
              </a:rPr>
              <a:t>A crude model is to assume unit delay per stage. More refined models involve relating the propagation delay to the complexity of the logic function and its fanout.</a:t>
            </a:r>
          </a:p>
          <a:p>
            <a:r>
              <a:rPr lang="en-US">
                <a:ea typeface="ＭＳ Ｐゴシック" charset="0"/>
                <a:cs typeface="ＭＳ Ｐゴシック" charset="0"/>
              </a:rPr>
              <a:t>Power consumption depends on the switching activity at each node, as well as on its local capacitance. Power models require some assumptions on the environment (i.e., input activity).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BA52092C-CD49-664A-8808-E05DC47A8607}" type="slidenum">
              <a:rPr lang="en-US" sz="1000" b="0">
                <a:latin typeface="Arial" charset="0"/>
              </a:rPr>
              <a:pPr/>
              <a:t>12</a:t>
            </a:fld>
            <a:endParaRPr lang="en-US" sz="1000" b="0">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Logic synthesis and optimization is intrinsically complex.</a:t>
            </a:r>
          </a:p>
          <a:p>
            <a:r>
              <a:rPr lang="en-US">
                <a:ea typeface="ＭＳ Ｐゴシック" charset="0"/>
                <a:cs typeface="ＭＳ Ｐゴシック" charset="0"/>
              </a:rPr>
              <a:t>There have been a few exact methods that have been proposed, and they have been shown to be impractical.</a:t>
            </a:r>
          </a:p>
          <a:p>
            <a:r>
              <a:rPr lang="en-US">
                <a:ea typeface="ＭＳ Ｐゴシック" charset="0"/>
                <a:cs typeface="ＭＳ Ｐゴシック" charset="0"/>
              </a:rPr>
              <a:t>Engineers use approximation methods based on heuristic algorithms or rule-based systems.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3142C74-D0C0-C145-9220-F4F1EBC4A210}" type="slidenum">
              <a:rPr lang="en-US" sz="1000" b="0">
                <a:latin typeface="Arial" charset="0"/>
              </a:rPr>
              <a:pPr/>
              <a:t>13</a:t>
            </a:fld>
            <a:endParaRPr lang="en-US" sz="1000" b="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Heuristic methods for multiple-level logic optimization perform a stepwise improvement of the network by means of logic transformations, that preserve the input/output network behavior. </a:t>
            </a:r>
          </a:p>
          <a:p>
            <a:r>
              <a:rPr lang="en-US">
                <a:ea typeface="ＭＳ Ｐゴシック" charset="0"/>
                <a:cs typeface="ＭＳ Ｐゴシック" charset="0"/>
              </a:rPr>
              <a:t>Fortunately, most logic transformations are defined so that network equivalence is guaranteed and does not need to be checked. Application of logic transformations in any sequence preserves then network equivalence.</a:t>
            </a:r>
          </a:p>
          <a:p>
            <a:endParaRPr lang="en-US">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8596379A-4F29-8B4C-A057-FF3912208A2D}" type="slidenum">
              <a:rPr lang="en-US" sz="1000" b="0">
                <a:latin typeface="Arial" charset="0"/>
              </a:rPr>
              <a:pPr/>
              <a:t>14</a:t>
            </a:fld>
            <a:endParaRPr lang="en-US" sz="1000" b="0">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elimination of an internal vertex is its removal from the network.</a:t>
            </a:r>
          </a:p>
          <a:p>
            <a:r>
              <a:rPr lang="en-US">
                <a:ea typeface="ＭＳ Ｐゴシック" charset="0"/>
                <a:cs typeface="ＭＳ Ｐゴシック" charset="0"/>
              </a:rPr>
              <a:t>The variable corresponding to the vertex is replaced by the corresponding expression in all its occurrences in the logic network.  </a:t>
            </a:r>
          </a:p>
          <a:p>
            <a:endParaRPr lang="en-US">
              <a:ea typeface="ＭＳ Ｐゴシック" charset="0"/>
              <a:cs typeface="ＭＳ Ｐゴシック" charset="0"/>
            </a:endParaRPr>
          </a:p>
          <a:p>
            <a:endParaRPr lang="en-US">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7462605-8C3C-AF4D-BD8A-91028E6D4D41}" type="slidenum">
              <a:rPr lang="en-US" sz="1000" b="0">
                <a:latin typeface="Arial" charset="0"/>
              </a:rPr>
              <a:pPr/>
              <a:t>15</a:t>
            </a:fld>
            <a:endParaRPr lang="en-US" sz="1000" b="0">
              <a:latin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Network before and after elimination.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B7E874E-5154-6B44-B9FC-4C80D34F55DE}" type="slidenum">
              <a:rPr lang="en-US" sz="1000" b="0">
                <a:latin typeface="Arial" charset="0"/>
              </a:rPr>
              <a:pPr/>
              <a:t>16</a:t>
            </a:fld>
            <a:endParaRPr lang="en-US" sz="1000" b="0">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decomposition of an internal vertex is its replacement by two (or more) vertices,</a:t>
            </a:r>
          </a:p>
          <a:p>
            <a:r>
              <a:rPr lang="en-US">
                <a:ea typeface="ＭＳ Ｐゴシック" charset="0"/>
                <a:cs typeface="ＭＳ Ｐゴシック" charset="0"/>
              </a:rPr>
              <a:t>that form a subnetwork equivalent to the original vertex. </a:t>
            </a:r>
          </a:p>
          <a:p>
            <a:endParaRPr lang="en-US">
              <a:ea typeface="ＭＳ Ｐゴシック" charset="0"/>
              <a:cs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2105B94-7D61-BE40-84E9-DC300B760BC0}" type="slidenum">
              <a:rPr lang="en-US" sz="1000" b="0">
                <a:latin typeface="Arial" charset="0"/>
              </a:rPr>
              <a:pPr/>
              <a:t>17</a:t>
            </a:fld>
            <a:endParaRPr lang="en-US" sz="1000" b="0">
              <a:latin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Example before and after decomposition.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D889944D-748A-B74B-9258-75B58EC86DF9}" type="slidenum">
              <a:rPr lang="en-US" sz="1000" b="0">
                <a:latin typeface="Arial" charset="0"/>
              </a:rPr>
              <a:pPr/>
              <a:t>18</a:t>
            </a:fld>
            <a:endParaRPr lang="en-US" sz="1000" b="0">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 common sub-expression of two functions associated with two vertices can be extracted, by creating a new vertex associated with the sub-expression. </a:t>
            </a:r>
          </a:p>
          <a:p>
            <a:r>
              <a:rPr lang="en-US">
                <a:ea typeface="ＭＳ Ｐゴシック" charset="0"/>
                <a:cs typeface="ＭＳ Ｐゴシック" charset="0"/>
              </a:rPr>
              <a:t>The variable associated with the new vertex allows us to simplify the representations of the two functions by replacing the common sub-expressions.</a:t>
            </a:r>
          </a:p>
          <a:p>
            <a:endParaRPr lang="en-US">
              <a:ea typeface="ＭＳ Ｐゴシック" charset="0"/>
              <a:cs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55C8663B-7C19-2D4C-82A7-92C2D90AEE11}" type="slidenum">
              <a:rPr lang="en-US" sz="1000" b="0">
                <a:latin typeface="Arial" charset="0"/>
              </a:rPr>
              <a:pPr/>
              <a:t>19</a:t>
            </a:fld>
            <a:endParaRPr lang="en-US" sz="1000" b="0">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Network before and after extraction.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707F0029-A08D-954E-89F6-22E375B0C48C}" type="slidenum">
              <a:rPr lang="en-US" sz="1000" b="0">
                <a:latin typeface="Arial" charset="0"/>
              </a:rPr>
              <a:pPr/>
              <a:t>2</a:t>
            </a:fld>
            <a:endParaRPr lang="en-US" sz="1000" b="0">
              <a:latin typeface="Arial"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5E00338-85FE-FD47-A596-A819AA29080F}" type="slidenum">
              <a:rPr lang="en-US" sz="1000" b="0">
                <a:latin typeface="Arial" charset="0"/>
              </a:rPr>
              <a:pPr/>
              <a:t>20</a:t>
            </a:fld>
            <a:endParaRPr lang="en-US" sz="1000" b="0">
              <a:latin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 function is reduced in complexity by exploiting the properties of its representation.</a:t>
            </a:r>
          </a:p>
          <a:p>
            <a:r>
              <a:rPr lang="en-US">
                <a:ea typeface="ＭＳ Ｐゴシック" charset="0"/>
                <a:cs typeface="ＭＳ Ｐゴシック" charset="0"/>
              </a:rPr>
              <a:t>If the function is represented in a two-level form, then two-level optimization techniques can be applied. </a:t>
            </a:r>
          </a:p>
          <a:p>
            <a:r>
              <a:rPr lang="en-US">
                <a:ea typeface="ＭＳ Ｐゴシック" charset="0"/>
                <a:cs typeface="ＭＳ Ｐゴシック" charset="0"/>
              </a:rPr>
              <a:t>If the support set does not change, the transformation is local. Otherwise, simplification is a global transformation and it corresponds to deleting one (or more) dependencies.</a:t>
            </a:r>
          </a:p>
          <a:p>
            <a:endParaRPr lang="en-US">
              <a:ea typeface="ＭＳ Ｐゴシック" charset="0"/>
              <a:cs typeface="ＭＳ Ｐゴシック"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36E78904-6C06-704C-BBFA-833F7FFDF47D}" type="slidenum">
              <a:rPr lang="en-US" sz="1000" b="0">
                <a:latin typeface="Arial" charset="0"/>
              </a:rPr>
              <a:pPr/>
              <a:t>21</a:t>
            </a:fld>
            <a:endParaRPr lang="en-US" sz="1000" b="0">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Network before and after simplification.</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85E7BCA-C8DA-054B-99EE-0C16E94756D7}" type="slidenum">
              <a:rPr lang="en-US" sz="1000" b="0">
                <a:latin typeface="Arial" charset="0"/>
              </a:rPr>
              <a:pPr/>
              <a:t>22</a:t>
            </a:fld>
            <a:endParaRPr lang="en-US" sz="1000" b="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 function is reduced in complexity by using an additional input that was not previously</a:t>
            </a:r>
          </a:p>
          <a:p>
            <a:r>
              <a:rPr lang="en-US">
                <a:ea typeface="ＭＳ Ｐゴシック" charset="0"/>
                <a:cs typeface="ＭＳ Ｐゴシック" charset="0"/>
              </a:rPr>
              <a:t>in its support set. </a:t>
            </a:r>
          </a:p>
          <a:p>
            <a:r>
              <a:rPr lang="en-US">
                <a:ea typeface="ＭＳ Ｐゴシック" charset="0"/>
                <a:cs typeface="ＭＳ Ｐゴシック" charset="0"/>
              </a:rPr>
              <a:t>The transformation requires the creation of a dependency, but it may also lead to dropping others.</a:t>
            </a:r>
          </a:p>
          <a:p>
            <a:endParaRPr lang="en-US">
              <a:ea typeface="ＭＳ Ｐゴシック" charset="0"/>
              <a:cs typeface="ＭＳ Ｐゴシック"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5FD9667C-0040-654D-972E-EFEA9AE8DE1E}" type="slidenum">
              <a:rPr lang="en-US" sz="1000" b="0">
                <a:latin typeface="Arial" charset="0"/>
              </a:rPr>
              <a:pPr/>
              <a:t>23</a:t>
            </a:fld>
            <a:endParaRPr lang="en-US" sz="1000" b="0">
              <a:latin typeface="Arial"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Network after extraction and after subsequent substitution.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D39E2F2F-1490-7940-9053-0CE2F4469E75}" type="slidenum">
              <a:rPr lang="en-US" sz="1000" b="0">
                <a:latin typeface="Arial" charset="0"/>
              </a:rPr>
              <a:pPr/>
              <a:t>24</a:t>
            </a:fld>
            <a:endParaRPr lang="en-US" sz="1000" b="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Network after a sequence of 5 transformations.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67A9C287-4B3F-AD43-9252-64EF07AB9B0A}" type="slidenum">
              <a:rPr lang="en-US" sz="1000" b="0">
                <a:latin typeface="Arial" charset="0"/>
              </a:rPr>
              <a:pPr/>
              <a:t>25</a:t>
            </a:fld>
            <a:endParaRPr lang="en-US" sz="1000" b="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There are various approaches to optimization.</a:t>
            </a:r>
          </a:p>
          <a:p>
            <a:r>
              <a:rPr lang="en-US">
                <a:ea typeface="ＭＳ Ｐゴシック" charset="0"/>
                <a:cs typeface="ＭＳ Ｐゴシック" charset="0"/>
              </a:rPr>
              <a:t>Heuristic algorithms view transformations as operators acting on a network.</a:t>
            </a:r>
          </a:p>
          <a:p>
            <a:r>
              <a:rPr lang="en-US">
                <a:ea typeface="ＭＳ Ｐゴシック" charset="0"/>
                <a:cs typeface="ＭＳ Ｐゴシック" charset="0"/>
              </a:rPr>
              <a:t>The operators perform transformations until useful one (of the specific kind) are found.</a:t>
            </a:r>
          </a:p>
          <a:p>
            <a:r>
              <a:rPr lang="en-US">
                <a:ea typeface="ＭＳ Ｐゴシック" charset="0"/>
                <a:cs typeface="ＭＳ Ｐゴシック" charset="0"/>
              </a:rPr>
              <a:t>Scripts are used to sequence the transformations.</a:t>
            </a:r>
          </a:p>
          <a:p>
            <a:r>
              <a:rPr lang="en-US">
                <a:ea typeface="ＭＳ Ｐゴシック" charset="0"/>
                <a:cs typeface="ＭＳ Ｐゴシック" charset="0"/>
              </a:rPr>
              <a:t>In the rule-based approach, there is a rule base consisting of pattern pairs.</a:t>
            </a:r>
          </a:p>
          <a:p>
            <a:r>
              <a:rPr lang="en-US">
                <a:ea typeface="ＭＳ Ｐゴシック" charset="0"/>
                <a:cs typeface="ＭＳ Ｐゴシック" charset="0"/>
              </a:rPr>
              <a:t>Each pattern represents a small circuit fragment, and within each pair one pattern is the optimized version of the other.</a:t>
            </a:r>
          </a:p>
          <a:p>
            <a:r>
              <a:rPr lang="en-US">
                <a:ea typeface="ＭＳ Ｐゴシック" charset="0"/>
                <a:cs typeface="ＭＳ Ｐゴシック" charset="0"/>
              </a:rPr>
              <a:t>The optimization system looks for patterns, and replaces them by the locally optimal ones.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C84BAEF-CC12-0F4C-8104-90A605A50E41}" type="slidenum">
              <a:rPr lang="en-US" sz="1000" b="0">
                <a:latin typeface="Arial" charset="0"/>
              </a:rPr>
              <a:pPr/>
              <a:t>26</a:t>
            </a:fld>
            <a:endParaRPr lang="en-US" sz="1000" b="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difficulty of the search for creative transformations stems from the degrees of freedom available in manipulating Boolean functions. </a:t>
            </a:r>
          </a:p>
          <a:p>
            <a:r>
              <a:rPr lang="en-US">
                <a:ea typeface="ＭＳ Ｐゴシック" charset="0"/>
                <a:cs typeface="ＭＳ Ｐゴシック" charset="0"/>
              </a:rPr>
              <a:t>Neglecting some Boolean properties can simplify the search for useful transformations, at the expense of some quality of the result. </a:t>
            </a:r>
          </a:p>
          <a:p>
            <a:r>
              <a:rPr lang="en-US">
                <a:ea typeface="ＭＳ Ｐゴシック" charset="0"/>
                <a:cs typeface="ＭＳ Ｐゴシック" charset="0"/>
              </a:rPr>
              <a:t>Different heuristic optimization methods have been proposed, related to different levels of complexity of the underlying models.</a:t>
            </a:r>
          </a:p>
          <a:p>
            <a:r>
              <a:rPr lang="en-US">
                <a:ea typeface="ＭＳ Ｐゴシック" charset="0"/>
                <a:cs typeface="ＭＳ Ｐゴシック" charset="0"/>
              </a:rPr>
              <a:t>The complete Boolean model requires considering all Boolean properties of the local functions while manipulating a logic network. </a:t>
            </a:r>
          </a:p>
          <a:p>
            <a:r>
              <a:rPr lang="en-US">
                <a:ea typeface="ＭＳ Ｐゴシック" charset="0"/>
                <a:cs typeface="ＭＳ Ｐゴシック" charset="0"/>
              </a:rPr>
              <a:t>The dc sets induced by the interconnection must be taken into account. </a:t>
            </a:r>
          </a:p>
          <a:p>
            <a:r>
              <a:rPr lang="en-US">
                <a:ea typeface="ＭＳ Ｐゴシック" charset="0"/>
                <a:cs typeface="ＭＳ Ｐゴシック" charset="0"/>
              </a:rPr>
              <a:t>Logic transformations that use the full Boolean model are called in jargon Boolean transformations.</a:t>
            </a:r>
          </a:p>
          <a:p>
            <a:r>
              <a:rPr lang="en-US">
                <a:ea typeface="ＭＳ Ｐゴシック" charset="0"/>
                <a:cs typeface="ＭＳ Ｐゴシック" charset="0"/>
              </a:rPr>
              <a:t>Brayton and McMullen suggested first to simplify the Boolean model, by expressing the local functions as polynomials, and dropping from consideration some specific assumptions of Boolean algebra.</a:t>
            </a:r>
          </a:p>
          <a:p>
            <a:r>
              <a:rPr lang="en-US">
                <a:ea typeface="ＭＳ Ｐゴシック" charset="0"/>
                <a:cs typeface="ＭＳ Ｐゴシック" charset="0"/>
              </a:rPr>
              <a:t>With the resulting simplified model, the logic network can be optimized by using general properties of polynomial algebra.</a:t>
            </a:r>
          </a:p>
          <a:p>
            <a:r>
              <a:rPr lang="en-US">
                <a:ea typeface="ＭＳ Ｐゴシック" charset="0"/>
                <a:cs typeface="ＭＳ Ｐゴシック" charset="0"/>
              </a:rPr>
              <a:t>This leads to a simpler way of manipulating a network, especially as far as searching for common sub-expressions.  </a:t>
            </a:r>
          </a:p>
          <a:p>
            <a:r>
              <a:rPr lang="en-US">
                <a:ea typeface="ＭＳ Ｐゴシック" charset="0"/>
                <a:cs typeface="ＭＳ Ｐゴシック" charset="0"/>
              </a:rPr>
              <a:t>Transformations based on the polynomial model are referred to in jargon as algebraic transformations. </a:t>
            </a:r>
          </a:p>
          <a:p>
            <a:r>
              <a:rPr lang="en-US">
                <a:ea typeface="ＭＳ Ｐゴシック" charset="0"/>
                <a:cs typeface="ＭＳ Ｐゴシック" charset="0"/>
              </a:rPr>
              <a:t>They represent a subset of the Boolean transformations that is simpler and faster to compute.</a:t>
            </a:r>
          </a:p>
          <a:p>
            <a:endParaRPr lang="en-US">
              <a:ea typeface="ＭＳ Ｐゴシック" charset="0"/>
              <a:cs typeface="ＭＳ Ｐゴシック"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74469695-4D8E-C541-83C4-69FE79A9E711}" type="slidenum">
              <a:rPr lang="en-US" sz="1000" b="0">
                <a:latin typeface="Arial" charset="0"/>
              </a:rPr>
              <a:pPr/>
              <a:t>27</a:t>
            </a:fld>
            <a:endParaRPr lang="en-US" sz="1000" b="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first example (Boolean) can be explained in terms of the Boolean absorption property </a:t>
            </a:r>
            <a:r>
              <a:rPr lang="en-US" i="1">
                <a:ea typeface="ＭＳ Ｐゴシック" charset="0"/>
                <a:cs typeface="ＭＳ Ｐゴシック" charset="0"/>
              </a:rPr>
              <a:t>a + ab = a.</a:t>
            </a:r>
          </a:p>
          <a:p>
            <a:r>
              <a:rPr lang="en-US">
                <a:ea typeface="ＭＳ Ｐゴシック" charset="0"/>
                <a:cs typeface="ＭＳ Ｐゴシック" charset="0"/>
              </a:rPr>
              <a:t>The second example (Algebraic) requires the knowledge of polynomial algebra only.</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5C11E495-2A00-E542-B1EC-301B831822AD}" type="slidenum">
              <a:rPr lang="en-US" sz="1000" b="0">
                <a:latin typeface="Arial" charset="0"/>
              </a:rPr>
              <a:pPr/>
              <a:t>28</a:t>
            </a:fld>
            <a:endParaRPr lang="en-US" sz="1000" b="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E5FA1EF-B596-D044-B4F1-134A9EBE281A}" type="slidenum">
              <a:rPr lang="en-US" sz="1000" b="0">
                <a:latin typeface="Arial" charset="0"/>
              </a:rPr>
              <a:pPr/>
              <a:t>29</a:t>
            </a:fld>
            <a:endParaRPr lang="en-US" sz="1000" b="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algebraic model consists of representing the local Boolean functions by algebraic expressions.</a:t>
            </a:r>
          </a:p>
          <a:p>
            <a:r>
              <a:rPr lang="en-US">
                <a:ea typeface="ＭＳ Ｐゴシック" charset="0"/>
                <a:cs typeface="ＭＳ Ｐゴシック" charset="0"/>
              </a:rPr>
              <a:t>Algebraic transformations consists of manipulating the expressions according to the rules of polynomial algebra and by neglecting specific features of Boolean algebra.</a:t>
            </a:r>
          </a:p>
          <a:p>
            <a:r>
              <a:rPr lang="en-US">
                <a:ea typeface="ＭＳ Ｐゴシック" charset="0"/>
                <a:cs typeface="ＭＳ Ｐゴシック" charset="0"/>
              </a:rPr>
              <a:t>Namely, in the (non-Boolean) polynomial algebra we are considering here,</a:t>
            </a:r>
          </a:p>
          <a:p>
            <a:r>
              <a:rPr lang="en-US">
                <a:ea typeface="ＭＳ Ｐゴシック" charset="0"/>
                <a:cs typeface="ＭＳ Ｐゴシック" charset="0"/>
              </a:rPr>
              <a:t>only one distributive law applies and complements are not defined.</a:t>
            </a:r>
          </a:p>
          <a:p>
            <a:r>
              <a:rPr lang="en-US">
                <a:ea typeface="ＭＳ Ｐゴシック" charset="0"/>
                <a:cs typeface="ＭＳ Ｐゴシック" charset="0"/>
              </a:rPr>
              <a:t>As a consequence, some properties like absorption, idempotence, involution and De Morgan's as well as the identities </a:t>
            </a:r>
            <a:r>
              <a:rPr lang="en-US" i="1">
                <a:ea typeface="ＭＳ Ｐゴシック" charset="0"/>
                <a:cs typeface="ＭＳ Ｐゴシック" charset="0"/>
              </a:rPr>
              <a:t>a+a' = 1 ;  a a' = 0</a:t>
            </a:r>
            <a:r>
              <a:rPr lang="en-US">
                <a:ea typeface="ＭＳ Ｐゴシック" charset="0"/>
                <a:cs typeface="ＭＳ Ｐゴシック" charset="0"/>
              </a:rPr>
              <a:t>  cannot be exploited. </a:t>
            </a:r>
          </a:p>
          <a:p>
            <a:r>
              <a:rPr lang="en-US">
                <a:ea typeface="ＭＳ Ｐゴシック" charset="0"/>
                <a:cs typeface="ＭＳ Ｐゴシック" charset="0"/>
              </a:rPr>
              <a:t>Moreover, dc sets are not used.</a:t>
            </a:r>
          </a:p>
          <a:p>
            <a:endParaRPr lang="en-US">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BD1A8FF2-6B38-234B-BF2A-FD17B17C381A}" type="slidenum">
              <a:rPr lang="en-US" sz="1000" b="0">
                <a:latin typeface="Arial" charset="0"/>
              </a:rPr>
              <a:pPr/>
              <a:t>3</a:t>
            </a:fld>
            <a:endParaRPr lang="en-US" sz="1000" b="0">
              <a:latin typeface="Arial"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Combinational logic circuits are very often implemented as multiple-level networks of logic gates.</a:t>
            </a:r>
          </a:p>
          <a:p>
            <a:r>
              <a:rPr lang="en-US">
                <a:ea typeface="ＭＳ Ｐゴシック" charset="0"/>
                <a:cs typeface="ＭＳ Ｐゴシック" charset="0"/>
              </a:rPr>
              <a:t>The fine granularity of multiple-level networks provides us with several degrees of freedom in logic design, that may be exploited in optimizing area and delay as well as in satisfying specific constraints, such as different timing requirements on different input/output paths.</a:t>
            </a:r>
          </a:p>
          <a:p>
            <a:r>
              <a:rPr lang="en-US">
                <a:ea typeface="ＭＳ Ｐゴシック" charset="0"/>
                <a:cs typeface="ＭＳ Ｐゴシック" charset="0"/>
              </a:rPr>
              <a:t>Thus multiple-level networks are very often preferred to two-level logic implementations, such as PLAs.</a:t>
            </a:r>
          </a:p>
          <a:p>
            <a:endParaRPr lang="en-US">
              <a:ea typeface="ＭＳ Ｐゴシック" charset="0"/>
              <a:cs typeface="ＭＳ Ｐゴシック"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0BB3861-7568-974D-9471-68B2720F2E5B}" type="slidenum">
              <a:rPr lang="en-US" sz="1000" b="0">
                <a:latin typeface="Arial" charset="0"/>
              </a:rPr>
              <a:pPr/>
              <a:t>30</a:t>
            </a:fld>
            <a:endParaRPr lang="en-US" sz="1000" b="0">
              <a:latin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Algebraic operations are restricted to expressions with disjoint support, to preserve the correspondence of their results with sop forms that are minimal w.r. to single-cube containment.</a:t>
            </a:r>
          </a:p>
          <a:p>
            <a:r>
              <a:rPr lang="en-US">
                <a:ea typeface="ＭＳ Ｐゴシック" charset="0"/>
                <a:cs typeface="ＭＳ Ｐゴシック" charset="0"/>
              </a:rPr>
              <a:t>Indeed this prevents the generation of cubes that are covered by other cubes, as well as universal (void) cubes due to the sum (product) of variables with their complements, which cannot be detected in the algebraic model.</a:t>
            </a:r>
          </a:p>
          <a:p>
            <a:r>
              <a:rPr lang="en-US">
                <a:ea typeface="ＭＳ Ｐゴシック" charset="0"/>
                <a:cs typeface="ＭＳ Ｐゴシック" charset="0"/>
              </a:rPr>
              <a:t>Based on these issues, algebraic division is defined above.</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87F1863C-4AC8-C440-952A-F9B39B52CAAD}" type="slidenum">
              <a:rPr lang="en-US" sz="1000" b="0">
                <a:latin typeface="Arial" charset="0"/>
              </a:rPr>
              <a:pPr/>
              <a:t>31</a:t>
            </a:fld>
            <a:endParaRPr lang="en-US" sz="1000" b="0">
              <a:latin typeface="Arial"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first example shows an algebraic division: indeed the quotient an divisor have disjoint support.</a:t>
            </a:r>
          </a:p>
          <a:p>
            <a:r>
              <a:rPr lang="en-US">
                <a:ea typeface="ＭＳ Ｐゴシック" charset="0"/>
                <a:cs typeface="ＭＳ Ｐゴシック" charset="0"/>
              </a:rPr>
              <a:t>The second example shows a Boolean division: the result can be explained in terms of Boolean properties ( i.e., </a:t>
            </a:r>
            <a:r>
              <a:rPr lang="en-US" i="1">
                <a:ea typeface="ＭＳ Ｐゴシック" charset="0"/>
                <a:cs typeface="ＭＳ Ｐゴシック" charset="0"/>
              </a:rPr>
              <a:t>a = a  + ab + ac</a:t>
            </a:r>
            <a:r>
              <a:rPr lang="en-US">
                <a:ea typeface="ＭＳ Ｐゴシック" charset="0"/>
                <a:cs typeface="ＭＳ Ｐゴシック" charset="0"/>
              </a:rPr>
              <a:t> ) nad the quotient and divisor have shared support variables.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B50B2E4-6C49-324E-B41B-F44D7C697CB3}" type="slidenum">
              <a:rPr lang="en-US" sz="1000" b="0">
                <a:latin typeface="Arial" charset="0"/>
              </a:rPr>
              <a:pPr/>
              <a:t>32</a:t>
            </a:fld>
            <a:endParaRPr lang="en-US" sz="1000" b="0">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Division can be done in various way. Whereas the use of a heap can reduce complexity to O(n log n), typically division is done in the same way as taught in high school.</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E684944-3406-CB4A-B2D5-BC9EDFF49627}" type="slidenum">
              <a:rPr lang="en-US" sz="1000" b="0">
                <a:latin typeface="Arial" charset="0"/>
              </a:rPr>
              <a:pPr/>
              <a:t>33</a:t>
            </a:fld>
            <a:endParaRPr lang="en-US" sz="1000" b="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is a simple algorithm for division, which is self-explanatory.</a:t>
            </a:r>
          </a:p>
          <a:p>
            <a:r>
              <a:rPr lang="en-US">
                <a:ea typeface="ＭＳ Ｐゴシック" charset="0"/>
                <a:cs typeface="ＭＳ Ｐゴシック" charset="0"/>
              </a:rPr>
              <a:t>Note that in the algorithm the elements of D_i and Q are sets, but they are considered as single entities as far as the intersection operation is concerned.</a:t>
            </a:r>
          </a:p>
          <a:p>
            <a:endParaRPr lang="en-US">
              <a:ea typeface="ＭＳ Ｐゴシック" charset="0"/>
              <a:cs typeface="ＭＳ Ｐゴシック"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2FDA0218-4AEA-F046-8FDA-F5DBACFE7826}" type="slidenum">
              <a:rPr lang="en-US" sz="1000" b="0">
                <a:latin typeface="Arial" charset="0"/>
              </a:rPr>
              <a:pPr/>
              <a:t>34</a:t>
            </a:fld>
            <a:endParaRPr lang="en-US" sz="1000" b="0">
              <a:latin typeface="Arial"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simple example is covered in the textbook.</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A3EE43E-1623-4A46-8BDB-5BA7BAD6B6CF}" type="slidenum">
              <a:rPr lang="en-US" sz="1000" b="0">
                <a:latin typeface="Arial" charset="0"/>
              </a:rPr>
              <a:pPr/>
              <a:t>35</a:t>
            </a:fld>
            <a:endParaRPr lang="en-US" sz="1000" b="0">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theorem provides sufficient conditions for a quotient to be empty.</a:t>
            </a:r>
          </a:p>
          <a:p>
            <a:r>
              <a:rPr lang="en-US">
                <a:ea typeface="ＭＳ Ｐゴシック" charset="0"/>
                <a:cs typeface="ＭＳ Ｐゴシック" charset="0"/>
              </a:rPr>
              <a:t>The first two conditions are used in the algorithm for an early exit. </a:t>
            </a:r>
          </a:p>
          <a:p>
            <a:r>
              <a:rPr lang="en-US">
                <a:ea typeface="ＭＳ Ｐゴシック" charset="0"/>
                <a:cs typeface="ＭＳ Ｐゴシック" charset="0"/>
              </a:rPr>
              <a:t>The others can be used as filters, to detect cases where the algorithm does not need to be applied. </a:t>
            </a:r>
          </a:p>
          <a:p>
            <a:endParaRPr lang="en-US">
              <a:ea typeface="ＭＳ Ｐゴシック" charset="0"/>
              <a:cs typeface="ＭＳ Ｐゴシック"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31D25587-EBDA-2B45-9975-9E6B855F9659}" type="slidenum">
              <a:rPr lang="en-US" sz="1000" b="0">
                <a:latin typeface="Arial" charset="0"/>
              </a:rPr>
              <a:pPr/>
              <a:t>36</a:t>
            </a:fld>
            <a:endParaRPr lang="en-US" sz="1000" b="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Substitution means replacing a sub-expression by a variable associated with an existing vertex of the logic network.</a:t>
            </a:r>
          </a:p>
          <a:p>
            <a:r>
              <a:rPr lang="en-US">
                <a:ea typeface="ＭＳ Ｐゴシック" charset="0"/>
                <a:cs typeface="ＭＳ Ｐゴシック" charset="0"/>
              </a:rPr>
              <a:t>Namely, it targets the reduction in size of an expression f_i by using a variable  j ,</a:t>
            </a:r>
          </a:p>
          <a:p>
            <a:r>
              <a:rPr lang="en-US">
                <a:ea typeface="ＭＳ Ｐゴシック" charset="0"/>
                <a:cs typeface="ＭＳ Ｐゴシック" charset="0"/>
              </a:rPr>
              <a:t>not in the support of  f_i , that is defined by the equation   j = f_j .</a:t>
            </a:r>
          </a:p>
          <a:p>
            <a:r>
              <a:rPr lang="en-US">
                <a:ea typeface="ＭＳ Ｐゴシック" charset="0"/>
                <a:cs typeface="ＭＳ Ｐゴシック" charset="0"/>
              </a:rPr>
              <a:t>Algebraic substitution is a straightforward application of algebraic division.</a:t>
            </a:r>
          </a:p>
          <a:p>
            <a:r>
              <a:rPr lang="en-US">
                <a:ea typeface="ＭＳ Ｐゴシック" charset="0"/>
                <a:cs typeface="ＭＳ Ｐゴシック" charset="0"/>
              </a:rPr>
              <a:t>Indeed, if the algebraic division of  f_i  by  f_j  yields a non-void quotient,</a:t>
            </a:r>
          </a:p>
          <a:p>
            <a:r>
              <a:rPr lang="en-US">
                <a:ea typeface="ＭＳ Ｐゴシック" charset="0"/>
                <a:cs typeface="ＭＳ Ｐゴシック" charset="0"/>
              </a:rPr>
              <a:t>then the expression  f_i  can be rewritten as </a:t>
            </a:r>
            <a:r>
              <a:rPr lang="en-US" i="1">
                <a:ea typeface="ＭＳ Ｐゴシック" charset="0"/>
                <a:cs typeface="ＭＳ Ｐゴシック" charset="0"/>
              </a:rPr>
              <a:t>j quotient + reminder. </a:t>
            </a:r>
          </a:p>
          <a:p>
            <a:r>
              <a:rPr lang="en-US">
                <a:ea typeface="ＭＳ Ｐゴシック" charset="0"/>
                <a:cs typeface="ＭＳ Ｐゴシック" charset="0"/>
              </a:rPr>
              <a:t>The gain of a substitution can be measured (in terms of area and/or delay) by comparing the expressions before and after the substitution. In particular, the variation in terms of literals in a factored-form model is the number of literals of f_j minus one.</a:t>
            </a:r>
          </a:p>
          <a:p>
            <a:endParaRPr lang="en-US">
              <a:ea typeface="ＭＳ Ｐゴシック" charset="0"/>
              <a:cs typeface="ＭＳ Ｐゴシック" charset="0"/>
            </a:endParaRPr>
          </a:p>
          <a:p>
            <a:endParaRPr lang="en-US">
              <a:ea typeface="ＭＳ Ｐゴシック" charset="0"/>
              <a:cs typeface="ＭＳ Ｐゴシック"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B9F4238-8E88-7B47-A0F8-2996BFC2E519}" type="slidenum">
              <a:rPr lang="en-US" sz="1000" b="0">
                <a:latin typeface="Arial" charset="0"/>
              </a:rPr>
              <a:pPr/>
              <a:t>37</a:t>
            </a:fld>
            <a:endParaRPr lang="en-US" sz="1000" b="0">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search for algebraic substitutions is done by considering all unordered expression pairs, attempting algebraic division and, when a substitution is favorable, replacing the sub-expression corresponding to the divisor by the related variable. </a:t>
            </a:r>
          </a:p>
          <a:p>
            <a:r>
              <a:rPr lang="en-US">
                <a:ea typeface="ＭＳ Ｐゴシック" charset="0"/>
                <a:cs typeface="ＭＳ Ｐゴシック" charset="0"/>
              </a:rPr>
              <a:t>The overall search requires a number of divisions that is quadratic in the size of the logic network. </a:t>
            </a:r>
          </a:p>
          <a:p>
            <a:r>
              <a:rPr lang="en-US">
                <a:ea typeface="ＭＳ Ｐゴシック" charset="0"/>
                <a:cs typeface="ＭＳ Ｐゴシック" charset="0"/>
              </a:rPr>
              <a:t>In practice, filters reduce heavily the number of division attempts to be made, by detecting void quotients early. </a:t>
            </a:r>
          </a:p>
          <a:p>
            <a:r>
              <a:rPr lang="en-US">
                <a:ea typeface="ＭＳ Ｐゴシック" charset="0"/>
                <a:cs typeface="ＭＳ Ｐゴシック" charset="0"/>
              </a:rPr>
              <a:t>In additions a filter (based on the previous theorem) is useful to detect empty quotients.</a:t>
            </a:r>
          </a:p>
          <a:p>
            <a:endParaRPr lang="en-US">
              <a:ea typeface="ＭＳ Ｐゴシック" charset="0"/>
              <a:cs typeface="ＭＳ Ｐゴシック"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F9CA60A-5CD4-FA4C-8DC1-2746B9F8155B}" type="slidenum">
              <a:rPr lang="en-US" sz="1000" b="0">
                <a:latin typeface="Arial" charset="0"/>
              </a:rPr>
              <a:pPr/>
              <a:t>38</a:t>
            </a:fld>
            <a:endParaRPr lang="en-US" sz="1000" b="0">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extraction of common sub-expressions relies on the search of common divisors of two (or more) expressions.</a:t>
            </a:r>
          </a:p>
          <a:p>
            <a:r>
              <a:rPr lang="en-US">
                <a:ea typeface="ＭＳ Ｐゴシック" charset="0"/>
                <a:cs typeface="ＭＳ Ｐゴシック" charset="0"/>
              </a:rPr>
              <a:t>If one is found, then the divisor can be extracted to represent a new local function of the network, and its corresponding variable can bused to simplify the original expressions.</a:t>
            </a:r>
          </a:p>
          <a:p>
            <a:r>
              <a:rPr lang="en-US">
                <a:ea typeface="ＭＳ Ｐゴシック" charset="0"/>
                <a:cs typeface="ＭＳ Ｐゴシック" charset="0"/>
              </a:rPr>
              <a:t>Extraction boils down to a search for appropriate divisors. </a:t>
            </a:r>
          </a:p>
          <a:p>
            <a:r>
              <a:rPr lang="en-US">
                <a:ea typeface="ＭＳ Ｐゴシック" charset="0"/>
                <a:cs typeface="ＭＳ Ｐゴシック" charset="0"/>
              </a:rPr>
              <a:t>It is done using the kernel theory developed by Brayton and McMullen.</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0B2309C-C0D3-9447-A331-2E8535040ADF}" type="slidenum">
              <a:rPr lang="en-US" sz="1000" b="0">
                <a:latin typeface="Arial" charset="0"/>
              </a:rPr>
              <a:pPr/>
              <a:t>39</a:t>
            </a:fld>
            <a:endParaRPr lang="en-US" sz="1000" b="0">
              <a:latin typeface="Arial"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xfrm>
            <a:off x="1245854" y="3274105"/>
            <a:ext cx="6641731" cy="3115642"/>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 cube-free expression is an expression which cannot be factored by a cube.</a:t>
            </a:r>
          </a:p>
          <a:p>
            <a:r>
              <a:rPr lang="en-US">
                <a:ea typeface="ＭＳ Ｐゴシック" charset="0"/>
                <a:cs typeface="ＭＳ Ｐゴシック" charset="0"/>
              </a:rPr>
              <a:t>A kernel of an expression is a cube-free quotient of the expression divided by a cube, which is called co-kernel of the expression.</a:t>
            </a:r>
          </a:p>
          <a:p>
            <a:r>
              <a:rPr lang="en-US">
                <a:ea typeface="ＭＳ Ｐゴシック" charset="0"/>
                <a:cs typeface="ＭＳ Ｐゴシック" charset="0"/>
              </a:rPr>
              <a:t>Note that single-cube quotients are not kernels, because they can be factored as products of the cube itself times 1, and hence they are not cube-free.</a:t>
            </a:r>
          </a:p>
          <a:p>
            <a:r>
              <a:rPr lang="en-US">
                <a:ea typeface="ＭＳ Ｐゴシック" charset="0"/>
                <a:cs typeface="ＭＳ Ｐゴシック" charset="0"/>
              </a:rPr>
              <a:t>Consequently, single-cube expressions have no kernels.</a:t>
            </a:r>
          </a:p>
          <a:p>
            <a:r>
              <a:rPr lang="en-US">
                <a:ea typeface="ＭＳ Ｐゴシック" charset="0"/>
                <a:cs typeface="ＭＳ Ｐゴシック" charset="0"/>
              </a:rPr>
              <a:t>The set of kernels of an expression f is denoted by K(f). </a:t>
            </a:r>
          </a:p>
          <a:p>
            <a:r>
              <a:rPr lang="en-US">
                <a:ea typeface="ＭＳ Ｐゴシック" charset="0"/>
                <a:cs typeface="ＭＳ Ｐゴシック" charset="0"/>
              </a:rPr>
              <a:t>When an expression is cube-free, it is considered to be a kernel of itself, its co-kernel being cube 1. This kernel and this co-kernel are called trivial.</a:t>
            </a:r>
          </a:p>
          <a:p>
            <a:endParaRPr lang="en-US">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28528707-743D-F447-A1F2-9DC917B5906D}" type="slidenum">
              <a:rPr lang="en-US" sz="1000" b="0">
                <a:latin typeface="Arial" charset="0"/>
              </a:rPr>
              <a:pPr/>
              <a:t>4</a:t>
            </a:fld>
            <a:endParaRPr lang="en-US" sz="1000" b="0">
              <a:latin typeface="Arial"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We consider multiple-level circuits that are interconnections of single-output combinational logic gates. We assume that the interconnection provides an unidirectional flow of signals from a set of primary inputs to a set of primary outputs. </a:t>
            </a:r>
          </a:p>
          <a:p>
            <a:r>
              <a:rPr lang="en-US">
                <a:ea typeface="ＭＳ Ｐゴシック" charset="0"/>
                <a:cs typeface="ＭＳ Ｐゴシック" charset="0"/>
              </a:rPr>
              <a:t>A consequence of the unidirectionality is the lack of feedbacks and thus the overall circuit implements strictly combinational functions.</a:t>
            </a:r>
          </a:p>
          <a:p>
            <a:r>
              <a:rPr lang="en-US">
                <a:ea typeface="ＭＳ Ｐゴシック" charset="0"/>
                <a:cs typeface="ＭＳ Ｐゴシック" charset="0"/>
              </a:rPr>
              <a:t>The abstract model for these multiple-level logic circuits is called logic network, and it is a hybrid behavioral/structural model.</a:t>
            </a:r>
          </a:p>
          <a:p>
            <a:r>
              <a:rPr lang="en-US">
                <a:ea typeface="ＭＳ Ｐゴシック" charset="0"/>
                <a:cs typeface="ＭＳ Ｐゴシック" charset="0"/>
              </a:rPr>
              <a:t>In the particular case that the network is bound (mapped) to a library, the model has just a structural semantics.</a:t>
            </a:r>
          </a:p>
          <a:p>
            <a:endParaRPr lang="en-US">
              <a:ea typeface="ＭＳ Ｐゴシック" charset="0"/>
              <a:cs typeface="ＭＳ Ｐゴシック"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DC9E59A-D413-C649-BAFD-DD8917B8D50E}" type="slidenum">
              <a:rPr lang="en-US" sz="1000" b="0">
                <a:latin typeface="Arial" charset="0"/>
              </a:rPr>
              <a:pPr/>
              <a:t>40</a:t>
            </a:fld>
            <a:endParaRPr lang="en-US" sz="1000" b="0">
              <a:latin typeface="Arial" charset="0"/>
            </a:endParaRPr>
          </a:p>
        </p:txBody>
      </p:sp>
      <p:sp>
        <p:nvSpPr>
          <p:cNvPr id="97283" name="Rectangle 2"/>
          <p:cNvSpPr>
            <a:spLocks noGrp="1" noRot="1" noChangeAspect="1" noChangeArrowheads="1" noTextEdit="1"/>
          </p:cNvSpPr>
          <p:nvPr>
            <p:ph type="sldImg"/>
          </p:nvPr>
        </p:nvSpPr>
        <p:spPr>
          <a:xfrm>
            <a:off x="2870200" y="522288"/>
            <a:ext cx="3425825" cy="2570162"/>
          </a:xfrm>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example shows a trivial kernel search.</a:t>
            </a:r>
          </a:p>
          <a:p>
            <a:r>
              <a:rPr lang="en-US">
                <a:ea typeface="ＭＳ Ｐゴシック" charset="0"/>
                <a:cs typeface="ＭＳ Ｐゴシック" charset="0"/>
              </a:rPr>
              <a:t>The function is divided by variables, variable pairs, etc.</a:t>
            </a:r>
          </a:p>
          <a:p>
            <a:r>
              <a:rPr lang="en-US">
                <a:ea typeface="ＭＳ Ｐゴシック" charset="0"/>
                <a:cs typeface="ＭＳ Ｐゴシック" charset="0"/>
              </a:rPr>
              <a:t>In this example, only some relevant divisions are shown.</a:t>
            </a:r>
          </a:p>
          <a:p>
            <a:r>
              <a:rPr lang="en-US">
                <a:ea typeface="ＭＳ Ｐゴシック" charset="0"/>
                <a:cs typeface="ＭＳ Ｐゴシック" charset="0"/>
              </a:rPr>
              <a:t>Details are reported in the textbook.</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3E8958F-2458-F442-8570-6F1E8B6A2A94}" type="slidenum">
              <a:rPr lang="en-US" sz="1000" b="0">
                <a:latin typeface="Arial" charset="0"/>
              </a:rPr>
              <a:pPr/>
              <a:t>41</a:t>
            </a:fld>
            <a:endParaRPr lang="en-US" sz="1000" b="0">
              <a:latin typeface="Arial"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set of kernels of an expression provides essential information for detecting common sub-expressions with multiple-cubes. </a:t>
            </a:r>
          </a:p>
          <a:p>
            <a:r>
              <a:rPr lang="en-US">
                <a:ea typeface="ＭＳ Ｐゴシック" charset="0"/>
                <a:cs typeface="ＭＳ Ｐゴシック" charset="0"/>
              </a:rPr>
              <a:t>The kernels are sum of monomials (cubes) that form the building  blocks for constructing the common sub-expression to be extracted, when this is possible.</a:t>
            </a:r>
          </a:p>
          <a:p>
            <a:r>
              <a:rPr lang="en-US">
                <a:ea typeface="ＭＳ Ｐゴシック" charset="0"/>
                <a:cs typeface="ＭＳ Ｐゴシック" charset="0"/>
              </a:rPr>
              <a:t>The relations between kernel sets and common multiple-cube expressions is stated precisely by Brayton-McMullen's theorem.</a:t>
            </a:r>
          </a:p>
          <a:p>
            <a:r>
              <a:rPr lang="en-US">
                <a:ea typeface="ＭＳ Ｐゴシック" charset="0"/>
                <a:cs typeface="ＭＳ Ｐゴシック" charset="0"/>
              </a:rPr>
              <a:t>There are important consequences of this theorem.</a:t>
            </a:r>
          </a:p>
          <a:p>
            <a:r>
              <a:rPr lang="en-US">
                <a:ea typeface="ＭＳ Ｐゴシック" charset="0"/>
                <a:cs typeface="ＭＳ Ｐゴシック" charset="0"/>
              </a:rPr>
              <a:t>First, when two expressions have either no kernel intersections or only single-cube kernel intersections, then they cannot have any multiple-cube common sub-expression.</a:t>
            </a:r>
          </a:p>
          <a:p>
            <a:r>
              <a:rPr lang="en-US">
                <a:ea typeface="ＭＳ Ｐゴシック" charset="0"/>
                <a:cs typeface="ＭＳ Ｐゴシック" charset="0"/>
              </a:rPr>
              <a:t>Thus, when an expression has an empty kernel set, then no multiple-cube common sub-expression can be extracted, and the corresponding vertex can be dropped from consideration.</a:t>
            </a:r>
          </a:p>
          <a:p>
            <a:r>
              <a:rPr lang="en-US">
                <a:ea typeface="ＭＳ Ｐゴシック" charset="0"/>
                <a:cs typeface="ＭＳ Ｐゴシック" charset="0"/>
              </a:rPr>
              <a:t>Second, multiple-cube kernel intersections are common multiple-cube divisors of the expressions corresponding to the kernels.</a:t>
            </a:r>
          </a:p>
          <a:p>
            <a:endParaRPr lang="en-US">
              <a:ea typeface="ＭＳ Ｐゴシック" charset="0"/>
              <a:cs typeface="ＭＳ Ｐゴシック"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B858AC41-4449-7341-B63A-C3D39A310BDE}" type="slidenum">
              <a:rPr lang="en-US" sz="1000" b="0">
                <a:latin typeface="Arial" charset="0"/>
              </a:rPr>
              <a:pPr/>
              <a:t>42</a:t>
            </a:fld>
            <a:endParaRPr lang="en-US" sz="1000" b="0">
              <a:latin typeface="Arial"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In this example, the first two expression have kernels.</a:t>
            </a:r>
          </a:p>
          <a:p>
            <a:r>
              <a:rPr lang="en-US">
                <a:ea typeface="ＭＳ Ｐゴシック" charset="0"/>
                <a:cs typeface="ＭＳ Ｐゴシック" charset="0"/>
              </a:rPr>
              <a:t>There is a kernel intersection (i.e., </a:t>
            </a:r>
            <a:r>
              <a:rPr lang="en-US" i="1">
                <a:ea typeface="ＭＳ Ｐゴシック" charset="0"/>
                <a:cs typeface="ＭＳ Ｐゴシック" charset="0"/>
              </a:rPr>
              <a:t>a + b</a:t>
            </a:r>
            <a:r>
              <a:rPr lang="en-US">
                <a:ea typeface="ＭＳ Ｐゴシック" charset="0"/>
                <a:cs typeface="ＭＳ Ｐゴシック" charset="0"/>
              </a:rPr>
              <a:t> ) that can be extracted.</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35D11823-F7FD-9248-8600-0832F71E6A45}" type="slidenum">
              <a:rPr lang="en-US" sz="1000" b="0">
                <a:latin typeface="Arial" charset="0"/>
              </a:rPr>
              <a:pPr/>
              <a:t>43</a:t>
            </a:fld>
            <a:endParaRPr lang="en-US" sz="1000" b="0">
              <a:latin typeface="Arial"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Kernels can be obtained by dividing an expression by the power set of the variables in its support set, and by weeding out the quotients that are not cube-free.</a:t>
            </a:r>
          </a:p>
          <a:p>
            <a:r>
              <a:rPr lang="en-US">
                <a:ea typeface="ＭＳ Ｐゴシック" charset="0"/>
                <a:cs typeface="ＭＳ Ｐゴシック" charset="0"/>
              </a:rPr>
              <a:t>A kernel of a kernel of an expression is also a kernel of the original expression, its overall co-kernel being the product of the corresponding co-kernels. </a:t>
            </a:r>
          </a:p>
          <a:p>
            <a:r>
              <a:rPr lang="en-US">
                <a:ea typeface="ＭＳ Ｐゴシック" charset="0"/>
                <a:cs typeface="ＭＳ Ｐゴシック" charset="0"/>
              </a:rPr>
              <a:t>This allows us to define a recursive algorithm for kernel search.</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FE8F4C1-34DA-0B4B-99E2-550C3C19C95A}" type="slidenum">
              <a:rPr lang="en-US" sz="1000" b="0">
                <a:latin typeface="Arial" charset="0"/>
              </a:rPr>
              <a:pPr/>
              <a:t>44</a:t>
            </a:fld>
            <a:endParaRPr lang="en-US" sz="1000" b="0">
              <a:latin typeface="Arial"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We consider first an intermediate recursive algorithm, that exploits only recursion, for the sake of explanation.</a:t>
            </a:r>
          </a:p>
          <a:p>
            <a:r>
              <a:rPr lang="en-US">
                <a:ea typeface="ＭＳ Ｐゴシック" charset="0"/>
                <a:cs typeface="ＭＳ Ｐゴシック" charset="0"/>
              </a:rPr>
              <a:t>The complete algorithm is described later.</a:t>
            </a:r>
          </a:p>
          <a:p>
            <a:r>
              <a:rPr lang="en-US">
                <a:ea typeface="ＭＳ Ｐゴシック" charset="0"/>
                <a:cs typeface="ＭＳ Ｐゴシック" charset="0"/>
              </a:rPr>
              <a:t>The algorithms require a subroutine.</a:t>
            </a:r>
          </a:p>
          <a:p>
            <a:r>
              <a:rPr lang="en-US">
                <a:ea typeface="ＭＳ Ｐゴシック" charset="0"/>
                <a:cs typeface="ＭＳ Ｐゴシック" charset="0"/>
              </a:rPr>
              <a:t>Let  CUBES(f,x)  be a function that returns the set of cubes of  f  whose support includes variable  x  and let  CUBES(f,C)  return the set of cubes of  f  whose support includes  C . </a:t>
            </a:r>
          </a:p>
          <a:p>
            <a:endParaRPr lang="en-US">
              <a:ea typeface="ＭＳ Ｐゴシック" charset="0"/>
              <a:cs typeface="ＭＳ Ｐゴシック"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6F45C43-F81C-F441-AEEA-0DDDEE3A4C10}" type="slidenum">
              <a:rPr lang="en-US" sz="1000" b="0">
                <a:latin typeface="Arial" charset="0"/>
              </a:rPr>
              <a:pPr/>
              <a:t>45</a:t>
            </a:fld>
            <a:endParaRPr lang="en-US" sz="1000" b="0">
              <a:latin typeface="Arial"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algorithm is described in detail in the textbook.</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21F493F-A6C4-304F-A520-E64D54011F90}" type="slidenum">
              <a:rPr lang="en-US" sz="1000" b="0">
                <a:latin typeface="Arial" charset="0"/>
              </a:rPr>
              <a:pPr/>
              <a:t>46</a:t>
            </a:fld>
            <a:endParaRPr lang="en-US" sz="1000" b="0">
              <a:latin typeface="Arial"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recursive algorithm can be improved by using commutativity of multiplication.</a:t>
            </a:r>
          </a:p>
          <a:p>
            <a:r>
              <a:rPr lang="en-US">
                <a:ea typeface="ＭＳ Ｐゴシック" charset="0"/>
                <a:cs typeface="ＭＳ Ｐゴシック" charset="0"/>
              </a:rPr>
              <a:t>Indeed, we can order the variables so that duplicate kernels are not computed.</a:t>
            </a:r>
          </a:p>
          <a:p>
            <a:r>
              <a:rPr lang="en-US">
                <a:ea typeface="ＭＳ Ｐゴシック" charset="0"/>
                <a:cs typeface="ＭＳ Ｐゴシック" charset="0"/>
              </a:rPr>
              <a:t>This leads to a more effective procedure, which is achieved by using a pointer in the recursive call to the variables used so far.</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63C1336-50AF-E84A-ABB2-F92827ED5F83}" type="slidenum">
              <a:rPr lang="en-US" sz="1000" b="0">
                <a:latin typeface="Arial" charset="0"/>
              </a:rPr>
              <a:pPr/>
              <a:t>47</a:t>
            </a:fld>
            <a:endParaRPr lang="en-US" sz="1000" b="0">
              <a:latin typeface="Arial"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algorithm is fully described in the textbook.</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5CE63C08-6296-AF42-8F0D-D264203D907B}" type="slidenum">
              <a:rPr lang="en-US" sz="1000" b="0">
                <a:latin typeface="Arial" charset="0"/>
              </a:rPr>
              <a:pPr/>
              <a:t>48</a:t>
            </a:fld>
            <a:endParaRPr lang="en-US" sz="1000" b="0">
              <a:latin typeface="Arial" charset="0"/>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Let us consider expression  f= ace + bce + de + g  . It is cube-free and so no pre-processing is required. Let us consider again the variables in lexicographic order. No action is taken in conjunction with the first two variables, because both are contained in one cube only.</a:t>
            </a:r>
          </a:p>
          <a:p>
            <a:r>
              <a:rPr lang="en-US">
                <a:ea typeface="ＭＳ Ｐゴシック" charset="0"/>
                <a:cs typeface="ＭＳ Ｐゴシック" charset="0"/>
              </a:rPr>
              <a:t>Let  i=3 .</a:t>
            </a:r>
          </a:p>
          <a:p>
            <a:r>
              <a:rPr lang="en-US">
                <a:ea typeface="ＭＳ Ｐゴシック" charset="0"/>
                <a:cs typeface="ＭＳ Ｐゴシック" charset="0"/>
              </a:rPr>
              <a:t>The third variable,  c , is in the support of two cubes. The largest subset  C  of support variables, containing  c  and contained in the support set of both  ace  and  bce  is again {c,e} .The recursive call of  KERNELS  has as arguments expression  (ace + bce + de + g) / ce = a+b   and pointer  j=3+1 . The call considers then variables { d, e, g}  but it does not find any additional kernel. Nevertheless, it adds  a+b  to the kernel set at the last step.</a:t>
            </a:r>
          </a:p>
          <a:p>
            <a:r>
              <a:rPr lang="en-US">
                <a:ea typeface="ＭＳ Ｐゴシック" charset="0"/>
                <a:cs typeface="ＭＳ Ｐゴシック" charset="0"/>
              </a:rPr>
              <a:t>The fourth variable is then considered, namely  d . Since  d  is in the support of only one cube of  f , no action is taken.</a:t>
            </a:r>
          </a:p>
          <a:p>
            <a:r>
              <a:rPr lang="en-US">
                <a:ea typeface="ＭＳ Ｐゴシック" charset="0"/>
                <a:cs typeface="ＭＳ Ｐゴシック" charset="0"/>
              </a:rPr>
              <a:t>Let then  i=5 .</a:t>
            </a:r>
          </a:p>
          <a:p>
            <a:r>
              <a:rPr lang="en-US">
                <a:ea typeface="ＭＳ Ｐゴシック" charset="0"/>
                <a:cs typeface="ＭＳ Ｐゴシック" charset="0"/>
              </a:rPr>
              <a:t>The fifth variable,  e , is in the support of three cubes of  f . No other variable in  sup(f)  is in the support of the same cubes. A recursive call is done with arguments  ac+bc+d  and pointer  j=5+1 . In the recursion, only the sixth variable,  g , is considered and no kernel is discovered. Before returning from the recursion,  ac+bc+d  is added to the kernel set.</a:t>
            </a:r>
          </a:p>
          <a:p>
            <a:r>
              <a:rPr lang="en-US">
                <a:ea typeface="ＭＳ Ｐゴシック" charset="0"/>
                <a:cs typeface="ＭＳ Ｐゴシック" charset="0"/>
              </a:rPr>
              <a:t>Eventually the sixth variable,  g  is considered. Since it is in the support of only one cube of  f , no action is taken.</a:t>
            </a:r>
          </a:p>
          <a:p>
            <a:r>
              <a:rPr lang="en-US">
                <a:ea typeface="ＭＳ Ｐゴシック" charset="0"/>
                <a:cs typeface="ＭＳ Ｐゴシック" charset="0"/>
              </a:rPr>
              <a:t>The last step adds  f= ace + bce + de + g   to the kernel set. The algorithm returns: K = { (ace + bce + de + g), (ac+bc+d), (a+b)} . </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17412FF-5225-E04A-B499-2C9B642681BE}" type="slidenum">
              <a:rPr lang="en-US" sz="1000" b="0">
                <a:latin typeface="Arial" charset="0"/>
              </a:rPr>
              <a:pPr/>
              <a:t>49</a:t>
            </a:fld>
            <a:endParaRPr lang="en-US" sz="1000" b="0">
              <a:latin typeface="Arial"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Kernels can be visualized using a cube/variable incidence matrix.</a:t>
            </a:r>
          </a:p>
          <a:p>
            <a:r>
              <a:rPr lang="en-US">
                <a:ea typeface="ＭＳ Ｐゴシック" charset="0"/>
                <a:cs typeface="ＭＳ Ｐゴシック" charset="0"/>
              </a:rPr>
              <a:t>Let a rectangle by a subset or rows and columns with all entries equal to 1.</a:t>
            </a:r>
          </a:p>
          <a:p>
            <a:r>
              <a:rPr lang="en-US">
                <a:ea typeface="ＭＳ Ｐゴシック" charset="0"/>
                <a:cs typeface="ＭＳ Ｐゴシック" charset="0"/>
              </a:rPr>
              <a:t>Then a co-kernel is a rectangle with two properties:</a:t>
            </a:r>
          </a:p>
          <a:p>
            <a:pPr>
              <a:buFontTx/>
              <a:buChar char="-"/>
            </a:pPr>
            <a:r>
              <a:rPr lang="en-US">
                <a:ea typeface="ＭＳ Ｐゴシック" charset="0"/>
                <a:cs typeface="ＭＳ Ｐゴシック" charset="0"/>
              </a:rPr>
              <a:t>Non trivial: at least two rows</a:t>
            </a:r>
          </a:p>
          <a:p>
            <a:pPr>
              <a:buFontTx/>
              <a:buChar char="-"/>
            </a:pPr>
            <a:r>
              <a:rPr lang="en-US">
                <a:ea typeface="ＭＳ Ｐゴシック" charset="0"/>
                <a:cs typeface="ＭＳ Ｐゴシック" charset="0"/>
              </a:rPr>
              <a:t>Prime: not contained in another rectangle.</a:t>
            </a:r>
          </a:p>
          <a:p>
            <a:r>
              <a:rPr lang="en-US">
                <a:ea typeface="ＭＳ Ｐゴシック" charset="0"/>
                <a:cs typeface="ＭＳ Ｐゴシック" charset="0"/>
              </a:rPr>
              <a:t>Matrices help visualizing the process, but matrix-oriented methods are not as efficient as the recursive algorithm.</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0D0A217-8259-BE47-BA1C-046323E72C7C}" type="slidenum">
              <a:rPr lang="en-US" sz="1000" b="0">
                <a:latin typeface="Arial" charset="0"/>
              </a:rPr>
              <a:pPr/>
              <a:t>5</a:t>
            </a:fld>
            <a:endParaRPr lang="en-US" sz="1000" b="0">
              <a:latin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simple example shows the interconnection of 2 logic gates, and its abstraction as a network graph.</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0E6ADF8-9257-1045-848D-BF06D76AC62E}" type="slidenum">
              <a:rPr lang="en-US" sz="1000" b="0">
                <a:latin typeface="Arial" charset="0"/>
              </a:rPr>
              <a:pPr/>
              <a:t>50</a:t>
            </a:fld>
            <a:endParaRPr lang="en-US" sz="1000" b="0">
              <a:latin typeface="Arial"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Kernels and kernel theory can be applied to solving several problems.</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20F20B42-1448-C940-B57A-423E56FEE5C5}" type="slidenum">
              <a:rPr lang="en-US" sz="1000" b="0">
                <a:latin typeface="Arial" charset="0"/>
              </a:rPr>
              <a:pPr/>
              <a:t>51</a:t>
            </a:fld>
            <a:endParaRPr lang="en-US" sz="1000" b="0">
              <a:latin typeface="Arial" charset="0"/>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We are interested in extracting cubes (one at a time) that are common divisors of two (or more) expressions, i.e. that are intersections of two (or more) cubes in different expressions.</a:t>
            </a:r>
          </a:p>
          <a:p>
            <a:r>
              <a:rPr lang="en-US">
                <a:ea typeface="ＭＳ Ｐゴシック" charset="0"/>
                <a:cs typeface="ＭＳ Ｐゴシック" charset="0"/>
              </a:rPr>
              <a:t>Obviously, such cubes should have two or more variables to be relevant for extraction.</a:t>
            </a:r>
          </a:p>
          <a:p>
            <a:r>
              <a:rPr lang="en-US">
                <a:ea typeface="ＭＳ Ｐゴシック" charset="0"/>
                <a:cs typeface="ＭＳ Ｐゴシック" charset="0"/>
              </a:rPr>
              <a:t>The systematic search of cube intersections is based on the following observation.</a:t>
            </a:r>
          </a:p>
          <a:p>
            <a:r>
              <a:rPr lang="en-US">
                <a:ea typeface="ＭＳ Ｐゴシック" charset="0"/>
                <a:cs typeface="ＭＳ Ｐゴシック" charset="0"/>
              </a:rPr>
              <a:t>The set of non-trivial co-kernels of an algebraic expression in sop form (i.e. sum of cubes)</a:t>
            </a:r>
          </a:p>
          <a:p>
            <a:r>
              <a:rPr lang="en-US">
                <a:ea typeface="ＭＳ Ｐゴシック" charset="0"/>
                <a:cs typeface="ＭＳ Ｐゴシック" charset="0"/>
              </a:rPr>
              <a:t>corresponds to the intersections of two or more of its cubes.</a:t>
            </a:r>
          </a:p>
          <a:p>
            <a:r>
              <a:rPr lang="en-US">
                <a:ea typeface="ＭＳ Ｐゴシック" charset="0"/>
                <a:cs typeface="ＭＳ Ｐゴシック" charset="0"/>
              </a:rPr>
              <a:t>Equivalently, the co-kernels are identified by the intersections of the support sets of the cubes.</a:t>
            </a:r>
          </a:p>
          <a:p>
            <a:r>
              <a:rPr lang="en-US">
                <a:ea typeface="ＭＳ Ｐゴシック" charset="0"/>
                <a:cs typeface="ＭＳ Ｐゴシック" charset="0"/>
              </a:rPr>
              <a:t>Then, we can construct an auxiliary expression, which is the sum of all local expressions.</a:t>
            </a:r>
          </a:p>
          <a:p>
            <a:r>
              <a:rPr lang="en-US">
                <a:ea typeface="ＭＳ Ｐゴシック" charset="0"/>
                <a:cs typeface="ＭＳ Ｐゴシック" charset="0"/>
              </a:rPr>
              <a:t>Co-kernels in the auxiliary expression denote the cubes that can be extracted.</a:t>
            </a:r>
          </a:p>
          <a:p>
            <a:r>
              <a:rPr lang="en-US">
                <a:ea typeface="ＭＳ Ｐゴシック" charset="0"/>
                <a:cs typeface="ＭＳ Ｐゴシック" charset="0"/>
              </a:rPr>
              <a:t>This can be achieved with the recursive (or any other) kernel computation algorithm.</a:t>
            </a:r>
          </a:p>
          <a:p>
            <a:endParaRPr lang="en-US">
              <a:ea typeface="ＭＳ Ｐゴシック" charset="0"/>
              <a:cs typeface="ＭＳ Ｐゴシック"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39450748-C852-054D-AB7C-5DFD0242DA07}" type="slidenum">
              <a:rPr lang="en-US" sz="1000" b="0">
                <a:latin typeface="Arial" charset="0"/>
              </a:rPr>
              <a:pPr/>
              <a:t>52</a:t>
            </a:fld>
            <a:endParaRPr lang="en-US" sz="1000" b="0">
              <a:latin typeface="Arial"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Given expressions   f_x = ace + bce + de + g  and  f_s = cde + b  , the auxiliary expression is: f_{aux} = a_x ace + a_x bce +  a_x de + a_xg +  a_s cde + a_s b . </a:t>
            </a:r>
          </a:p>
          <a:p>
            <a:r>
              <a:rPr lang="en-US">
                <a:ea typeface="ＭＳ Ｐゴシック" charset="0"/>
                <a:cs typeface="ＭＳ Ｐゴシック" charset="0"/>
              </a:rPr>
              <a:t>The co-kernels are { ce , de, b, a_x ce , a_x e, a_x, a_s, 1 .</a:t>
            </a:r>
          </a:p>
          <a:p>
            <a:r>
              <a:rPr lang="en-US">
                <a:ea typeface="ＭＳ Ｐゴシック" charset="0"/>
                <a:cs typeface="ＭＳ Ｐゴシック" charset="0"/>
              </a:rPr>
              <a:t>Relevant cube intersections are those denoted by co-kernels  ce  or  de . </a:t>
            </a:r>
          </a:p>
          <a:p>
            <a:endParaRPr lang="en-US">
              <a:ea typeface="ＭＳ Ｐゴシック" charset="0"/>
              <a:cs typeface="ＭＳ Ｐゴシック"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A7822CB-5887-9943-B397-67EBB1743385}" type="slidenum">
              <a:rPr lang="en-US" sz="1000" b="0">
                <a:latin typeface="Arial" charset="0"/>
              </a:rPr>
              <a:pPr/>
              <a:t>53</a:t>
            </a:fld>
            <a:endParaRPr lang="en-US" sz="1000" b="0">
              <a:latin typeface="Arial"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 way for computing the kernel intersections is based on computing the co-kernels of an appropriate auxiliary function, as in the case of cube extraction.</a:t>
            </a:r>
          </a:p>
          <a:p>
            <a:r>
              <a:rPr lang="en-US">
                <a:ea typeface="ＭＳ Ｐゴシック" charset="0"/>
                <a:cs typeface="ＭＳ Ｐゴシック" charset="0"/>
              </a:rPr>
              <a:t>The difference, with respect to cube extraction, is the following.</a:t>
            </a:r>
          </a:p>
          <a:p>
            <a:r>
              <a:rPr lang="en-US">
                <a:ea typeface="ＭＳ Ｐゴシック" charset="0"/>
                <a:cs typeface="ＭＳ Ｐゴシック" charset="0"/>
              </a:rPr>
              <a:t>In cube extraction, we were looking for cube pairs with intersecting support in a sop form.</a:t>
            </a:r>
          </a:p>
          <a:p>
            <a:r>
              <a:rPr lang="en-US">
                <a:ea typeface="ＭＳ Ｐゴシック" charset="0"/>
                <a:cs typeface="ＭＳ Ｐゴシック" charset="0"/>
              </a:rPr>
              <a:t>For kernel intersections we are looking for intersections of the elements of the kernels.</a:t>
            </a:r>
          </a:p>
          <a:p>
            <a:r>
              <a:rPr lang="en-US">
                <a:ea typeface="ＭＳ Ｐゴシック" charset="0"/>
                <a:cs typeface="ＭＳ Ｐゴシック" charset="0"/>
              </a:rPr>
              <a:t>These elements are cubes that are considered as atomic elements as far as their intersection is concerned, even though they are set themselves. For this reason, we can rename each cube by an unique identifier, i.e. a new variable. A kernel is then represented by a set of these new variables.</a:t>
            </a:r>
          </a:p>
          <a:p>
            <a:endParaRPr lang="en-US">
              <a:ea typeface="ＭＳ Ｐゴシック" charset="0"/>
              <a:cs typeface="ＭＳ Ｐゴシック"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EFFF256-17B7-BA4E-B5D3-0B98E6229B54}" type="slidenum">
              <a:rPr lang="en-US" sz="1000" b="0">
                <a:latin typeface="Arial" charset="0"/>
              </a:rPr>
              <a:pPr/>
              <a:t>54</a:t>
            </a:fld>
            <a:endParaRPr lang="en-US" sz="1000" b="0">
              <a:latin typeface="Arial"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first co-kernel denotes the set { x_a, x_b}   corresponding to the kernel intersection  a+b .</a:t>
            </a:r>
          </a:p>
          <a:p>
            <a:r>
              <a:rPr lang="en-US">
                <a:ea typeface="ＭＳ Ｐゴシック" charset="0"/>
                <a:cs typeface="ＭＳ Ｐゴシック" charset="0"/>
              </a:rPr>
              <a:t>The other co-kernels do not represent multiple-cube common sub-expressions, and thus they are not useful for extraction. </a:t>
            </a:r>
          </a:p>
          <a:p>
            <a:endParaRPr lang="en-US">
              <a:ea typeface="ＭＳ Ｐゴシック" charset="0"/>
              <a:cs typeface="ＭＳ Ｐゴシック"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9695605-009B-7D49-A5F7-3E12DB8D756E}" type="slidenum">
              <a:rPr lang="en-US" sz="1000" b="0">
                <a:latin typeface="Arial" charset="0"/>
              </a:rPr>
              <a:pPr/>
              <a:t>55</a:t>
            </a:fld>
            <a:endParaRPr lang="en-US" sz="1000" b="0">
              <a:latin typeface="Arial"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Double-cube extraction is a simple and effective method.</a:t>
            </a:r>
          </a:p>
          <a:p>
            <a:r>
              <a:rPr lang="en-US">
                <a:ea typeface="ＭＳ Ｐゴシック" charset="0"/>
                <a:cs typeface="ＭＳ Ｐゴシック" charset="0"/>
              </a:rPr>
              <a:t>It restricts the extractions to kernels that have 2 cubes, and to single-cube kernels with two literals.</a:t>
            </a:r>
          </a:p>
          <a:p>
            <a:r>
              <a:rPr lang="en-US">
                <a:ea typeface="ＭＳ Ｐゴシック" charset="0"/>
                <a:cs typeface="ＭＳ Ｐゴシック" charset="0"/>
              </a:rPr>
              <a:t>The rationale is that these kernels are very common, and can be computed efficiently.</a:t>
            </a:r>
          </a:p>
          <a:p>
            <a:r>
              <a:rPr lang="en-US">
                <a:ea typeface="ＭＳ Ｐゴシック" charset="0"/>
                <a:cs typeface="ＭＳ Ｐゴシック" charset="0"/>
              </a:rPr>
              <a:t>Thus the strategy is to concentrate on simple and common elements to extract.</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1287C21-395D-AB42-BFB2-D43318935B6D}" type="slidenum">
              <a:rPr lang="en-US" sz="1000" b="0">
                <a:latin typeface="Arial" charset="0"/>
              </a:rPr>
              <a:pPr/>
              <a:t>56</a:t>
            </a:fld>
            <a:endParaRPr lang="en-US" sz="1000" b="0">
              <a:latin typeface="Arial" charset="0"/>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The decomposition of logic functions has been object of intensive investigation, and many methods are available.</a:t>
            </a:r>
          </a:p>
          <a:p>
            <a:r>
              <a:rPr lang="en-US">
                <a:ea typeface="ＭＳ Ｐゴシック" charset="0"/>
                <a:cs typeface="ＭＳ Ｐゴシック" charset="0"/>
              </a:rPr>
              <a:t>As far as algebraic methods are concerned, decomposition can be done by searching appropriate divisors, and by dividing the expression by these divisors.</a:t>
            </a:r>
          </a:p>
          <a:p>
            <a:r>
              <a:rPr lang="en-US">
                <a:ea typeface="ＭＳ Ｐゴシック" charset="0"/>
                <a:cs typeface="ＭＳ Ｐゴシック" charset="0"/>
              </a:rPr>
              <a:t>In particular, kernels can be used.</a:t>
            </a:r>
          </a:p>
          <a:p>
            <a:endParaRPr lang="en-US">
              <a:ea typeface="ＭＳ Ｐゴシック" charset="0"/>
              <a:cs typeface="ＭＳ Ｐゴシック"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229CD559-6371-AD49-934A-805940D773A6}" type="slidenum">
              <a:rPr lang="en-US" sz="1000" b="0">
                <a:latin typeface="Arial" charset="0"/>
              </a:rPr>
              <a:pPr/>
              <a:t>57</a:t>
            </a:fld>
            <a:endParaRPr lang="en-US" sz="1000" b="0">
              <a:latin typeface="Arial"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In this simple example, detailed in the textbook, the expression is recursively dived by its kernels.</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560CAD71-8D06-254F-99ED-F715E3F2CF7E}" type="slidenum">
              <a:rPr lang="en-US" sz="1000" b="0">
                <a:latin typeface="Arial" charset="0"/>
              </a:rPr>
              <a:pPr/>
              <a:t>58</a:t>
            </a:fld>
            <a:endParaRPr lang="en-US" sz="1000" b="0">
              <a:latin typeface="Arial"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In summary, algebraic methods are most often used, because they are simple and fast.</a:t>
            </a:r>
          </a:p>
          <a:p>
            <a:r>
              <a:rPr lang="en-US">
                <a:ea typeface="ＭＳ Ｐゴシック" charset="0"/>
                <a:cs typeface="ＭＳ Ｐゴシック" charset="0"/>
              </a:rPr>
              <a:t>Thus they are applicable to large networks. Moreover, it is always possible to reverse algebraic transformations, and thus these are useful within logic synthesis systems that make trade offs, like area for delay, and require some backtracking.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3E66D835-E4BF-D240-A053-3BAB38BC2E9B}" type="slidenum">
              <a:rPr lang="en-US" sz="1000" b="0">
                <a:latin typeface="Arial" charset="0"/>
              </a:rPr>
              <a:pPr/>
              <a:t>6</a:t>
            </a:fld>
            <a:endParaRPr lang="en-US" sz="1000" b="0">
              <a:latin typeface="Arial"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example shows a logic network, i.e. an interconnection of logic blocks, associated with logic functions.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75547949-BCDE-A744-97AE-E5786EA89E23}" type="slidenum">
              <a:rPr lang="en-US" sz="1000" b="0">
                <a:latin typeface="Arial" charset="0"/>
              </a:rPr>
              <a:pPr/>
              <a:t>7</a:t>
            </a:fld>
            <a:endParaRPr lang="en-US" sz="1000" b="0">
              <a:latin typeface="Arial"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is the graph abstraction of a logic network.</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B79B38E-FC1B-B244-97DE-AD41D3A323B1}" type="slidenum">
              <a:rPr lang="en-US" sz="1000" b="0">
                <a:latin typeface="Arial" charset="0"/>
              </a:rPr>
              <a:pPr/>
              <a:t>8</a:t>
            </a:fld>
            <a:endParaRPr lang="en-US" sz="1000" b="0">
              <a:latin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This is the expression (language) model of a logic network.</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i="1">
                <a:solidFill>
                  <a:schemeClr val="tx1"/>
                </a:solidFill>
                <a:latin typeface="Arial Narrow" charset="0"/>
                <a:ea typeface="ＭＳ Ｐゴシック" charset="0"/>
                <a:cs typeface="ＭＳ Ｐゴシック" charset="0"/>
              </a:defRPr>
            </a:lvl1pPr>
            <a:lvl2pPr marL="37931725" indent="-37474525" defTabSz="898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877FA933-D41D-9B49-827A-5B4D8BA6F36D}" type="slidenum">
              <a:rPr lang="en-US" sz="1000" b="0">
                <a:latin typeface="Arial" charset="0"/>
              </a:rPr>
              <a:pPr/>
              <a:t>9</a:t>
            </a:fld>
            <a:endParaRPr lang="en-US" sz="1000" b="0">
              <a:latin typeface="Arial"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ea typeface="ＭＳ Ｐゴシック" charset="0"/>
                <a:cs typeface="ＭＳ Ｐゴシック" charset="0"/>
              </a:rPr>
              <a:t>A circuit behavior may be mapped into many equivalent structures. </a:t>
            </a:r>
          </a:p>
          <a:p>
            <a:r>
              <a:rPr lang="en-US">
                <a:ea typeface="ＭＳ Ｐゴシック" charset="0"/>
                <a:cs typeface="ＭＳ Ｐゴシック" charset="0"/>
              </a:rPr>
              <a:t>Conversely, a unique behavior of a combinational circuit can be derived from its structure.</a:t>
            </a:r>
          </a:p>
          <a:p>
            <a:r>
              <a:rPr lang="en-US">
                <a:ea typeface="ＭＳ Ｐゴシック" charset="0"/>
                <a:cs typeface="ＭＳ Ｐゴシック" charset="0"/>
              </a:rPr>
              <a:t>The behavior can be represented by a vector of logic functions, one per output of the logic network.</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r>
              <a:rPr lang="en-US"/>
              <a:t>Click to edit Master title style</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charset="2"/>
              <a:buNone/>
              <a:defRPr sz="2000"/>
            </a:lvl1pPr>
          </a:lstStyle>
          <a:p>
            <a:r>
              <a:rPr lang="en-US"/>
              <a:t>Click to edit Master subtitle style</a:t>
            </a:r>
          </a:p>
        </p:txBody>
      </p:sp>
      <p:sp>
        <p:nvSpPr>
          <p:cNvPr id="4" name="Rectangle 109"/>
          <p:cNvSpPr>
            <a:spLocks noGrp="1" noChangeArrowheads="1"/>
          </p:cNvSpPr>
          <p:nvPr>
            <p:ph type="ftr" sz="quarter" idx="10"/>
          </p:nvPr>
        </p:nvSpPr>
        <p:spPr>
          <a:xfrm>
            <a:off x="3124200" y="6245225"/>
            <a:ext cx="2895600" cy="476250"/>
          </a:xfrm>
        </p:spPr>
        <p:txBody>
          <a:bodyPr/>
          <a:lstStyle>
            <a:lvl1pPr>
              <a:defRPr/>
            </a:lvl1pPr>
          </a:lstStyle>
          <a:p>
            <a:pPr>
              <a:defRPr/>
            </a:pPr>
            <a:r>
              <a:rPr lang="en-US"/>
              <a:t>(c) Giovanni De Micheli</a:t>
            </a:r>
          </a:p>
        </p:txBody>
      </p:sp>
      <p:sp>
        <p:nvSpPr>
          <p:cNvPr id="5" name="Rectangle 110"/>
          <p:cNvSpPr>
            <a:spLocks noGrp="1" noChangeArrowheads="1"/>
          </p:cNvSpPr>
          <p:nvPr>
            <p:ph type="sldNum" sz="quarter" idx="11"/>
          </p:nvPr>
        </p:nvSpPr>
        <p:spPr>
          <a:xfrm>
            <a:off x="6553200" y="6245225"/>
            <a:ext cx="2133600" cy="476250"/>
          </a:xfrm>
        </p:spPr>
        <p:txBody>
          <a:bodyPr/>
          <a:lstStyle>
            <a:lvl1pPr>
              <a:defRPr/>
            </a:lvl1pPr>
          </a:lstStyle>
          <a:p>
            <a:fld id="{DB85E4C6-D971-B043-B4BC-F14ED60C346E}" type="slidenum">
              <a:rPr lang="en-US"/>
              <a:pPr/>
              <a:t>‹#›</a:t>
            </a:fld>
            <a:endParaRPr lang="en-US"/>
          </a:p>
        </p:txBody>
      </p:sp>
    </p:spTree>
    <p:extLst>
      <p:ext uri="{BB962C8B-B14F-4D97-AF65-F5344CB8AC3E}">
        <p14:creationId xmlns:p14="http://schemas.microsoft.com/office/powerpoint/2010/main" val="3090830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FDA9364A-A4DB-8D40-9FD0-10DB72ECDD2F}" type="slidenum">
              <a:rPr lang="en-US"/>
              <a:pPr/>
              <a:t>‹#›</a:t>
            </a:fld>
            <a:endParaRPr lang="en-US"/>
          </a:p>
        </p:txBody>
      </p:sp>
    </p:spTree>
    <p:extLst>
      <p:ext uri="{BB962C8B-B14F-4D97-AF65-F5344CB8AC3E}">
        <p14:creationId xmlns:p14="http://schemas.microsoft.com/office/powerpoint/2010/main" val="2034341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5659A5C5-DBB9-FA41-B91D-7A95F3BA7B19}" type="slidenum">
              <a:rPr lang="en-US"/>
              <a:pPr/>
              <a:t>‹#›</a:t>
            </a:fld>
            <a:endParaRPr lang="en-US"/>
          </a:p>
        </p:txBody>
      </p:sp>
    </p:spTree>
    <p:extLst>
      <p:ext uri="{BB962C8B-B14F-4D97-AF65-F5344CB8AC3E}">
        <p14:creationId xmlns:p14="http://schemas.microsoft.com/office/powerpoint/2010/main" val="1173489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A3C6514A-35E8-AF4D-A6A4-3568DD9D60DE}" type="slidenum">
              <a:rPr lang="en-US"/>
              <a:pPr/>
              <a:t>‹#›</a:t>
            </a:fld>
            <a:endParaRPr lang="en-US"/>
          </a:p>
        </p:txBody>
      </p:sp>
    </p:spTree>
    <p:extLst>
      <p:ext uri="{BB962C8B-B14F-4D97-AF65-F5344CB8AC3E}">
        <p14:creationId xmlns:p14="http://schemas.microsoft.com/office/powerpoint/2010/main" val="1125551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16BF2062-3BD4-A947-9D60-F64F17B73FF1}" type="slidenum">
              <a:rPr lang="en-US"/>
              <a:pPr/>
              <a:t>‹#›</a:t>
            </a:fld>
            <a:endParaRPr lang="en-US"/>
          </a:p>
        </p:txBody>
      </p:sp>
    </p:spTree>
    <p:extLst>
      <p:ext uri="{BB962C8B-B14F-4D97-AF65-F5344CB8AC3E}">
        <p14:creationId xmlns:p14="http://schemas.microsoft.com/office/powerpoint/2010/main" val="263089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AB976AE7-4001-6F47-A853-C176124DFBDD}" type="slidenum">
              <a:rPr lang="en-US"/>
              <a:pPr/>
              <a:t>‹#›</a:t>
            </a:fld>
            <a:endParaRPr lang="en-US"/>
          </a:p>
        </p:txBody>
      </p:sp>
    </p:spTree>
    <p:extLst>
      <p:ext uri="{BB962C8B-B14F-4D97-AF65-F5344CB8AC3E}">
        <p14:creationId xmlns:p14="http://schemas.microsoft.com/office/powerpoint/2010/main" val="834784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29F10DE6-82BC-E54C-B85B-A9A6F1EF3943}" type="slidenum">
              <a:rPr lang="en-US"/>
              <a:pPr/>
              <a:t>‹#›</a:t>
            </a:fld>
            <a:endParaRPr lang="en-US"/>
          </a:p>
        </p:txBody>
      </p:sp>
    </p:spTree>
    <p:extLst>
      <p:ext uri="{BB962C8B-B14F-4D97-AF65-F5344CB8AC3E}">
        <p14:creationId xmlns:p14="http://schemas.microsoft.com/office/powerpoint/2010/main" val="2158808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8" name="Rectangle 19"/>
          <p:cNvSpPr>
            <a:spLocks noGrp="1" noChangeArrowheads="1"/>
          </p:cNvSpPr>
          <p:nvPr>
            <p:ph type="sldNum" sz="quarter" idx="11"/>
          </p:nvPr>
        </p:nvSpPr>
        <p:spPr>
          <a:ln/>
        </p:spPr>
        <p:txBody>
          <a:bodyPr/>
          <a:lstStyle>
            <a:lvl1pPr>
              <a:defRPr/>
            </a:lvl1pPr>
          </a:lstStyle>
          <a:p>
            <a:fld id="{72608651-45E4-1A4D-B15B-492B8C051F28}" type="slidenum">
              <a:rPr lang="en-US"/>
              <a:pPr/>
              <a:t>‹#›</a:t>
            </a:fld>
            <a:endParaRPr lang="en-US"/>
          </a:p>
        </p:txBody>
      </p:sp>
    </p:spTree>
    <p:extLst>
      <p:ext uri="{BB962C8B-B14F-4D97-AF65-F5344CB8AC3E}">
        <p14:creationId xmlns:p14="http://schemas.microsoft.com/office/powerpoint/2010/main" val="362536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4" name="Rectangle 19"/>
          <p:cNvSpPr>
            <a:spLocks noGrp="1" noChangeArrowheads="1"/>
          </p:cNvSpPr>
          <p:nvPr>
            <p:ph type="sldNum" sz="quarter" idx="11"/>
          </p:nvPr>
        </p:nvSpPr>
        <p:spPr>
          <a:ln/>
        </p:spPr>
        <p:txBody>
          <a:bodyPr/>
          <a:lstStyle>
            <a:lvl1pPr>
              <a:defRPr/>
            </a:lvl1pPr>
          </a:lstStyle>
          <a:p>
            <a:fld id="{BA23DD25-5891-3C4A-AEC0-EE71CFBE6A0B}" type="slidenum">
              <a:rPr lang="en-US"/>
              <a:pPr/>
              <a:t>‹#›</a:t>
            </a:fld>
            <a:endParaRPr lang="en-US"/>
          </a:p>
        </p:txBody>
      </p:sp>
    </p:spTree>
    <p:extLst>
      <p:ext uri="{BB962C8B-B14F-4D97-AF65-F5344CB8AC3E}">
        <p14:creationId xmlns:p14="http://schemas.microsoft.com/office/powerpoint/2010/main" val="3400381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3" name="Rectangle 19"/>
          <p:cNvSpPr>
            <a:spLocks noGrp="1" noChangeArrowheads="1"/>
          </p:cNvSpPr>
          <p:nvPr>
            <p:ph type="sldNum" sz="quarter" idx="11"/>
          </p:nvPr>
        </p:nvSpPr>
        <p:spPr>
          <a:ln/>
        </p:spPr>
        <p:txBody>
          <a:bodyPr/>
          <a:lstStyle>
            <a:lvl1pPr>
              <a:defRPr/>
            </a:lvl1pPr>
          </a:lstStyle>
          <a:p>
            <a:fld id="{C5C96B02-AD3D-3745-B821-E31C20A6EB73}" type="slidenum">
              <a:rPr lang="en-US"/>
              <a:pPr/>
              <a:t>‹#›</a:t>
            </a:fld>
            <a:endParaRPr lang="en-US"/>
          </a:p>
        </p:txBody>
      </p:sp>
    </p:spTree>
    <p:extLst>
      <p:ext uri="{BB962C8B-B14F-4D97-AF65-F5344CB8AC3E}">
        <p14:creationId xmlns:p14="http://schemas.microsoft.com/office/powerpoint/2010/main" val="1375875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6B0FD2CA-7DE0-E34D-9D9F-1B007F921E6A}" type="slidenum">
              <a:rPr lang="en-US"/>
              <a:pPr/>
              <a:t>‹#›</a:t>
            </a:fld>
            <a:endParaRPr lang="en-US"/>
          </a:p>
        </p:txBody>
      </p:sp>
    </p:spTree>
    <p:extLst>
      <p:ext uri="{BB962C8B-B14F-4D97-AF65-F5344CB8AC3E}">
        <p14:creationId xmlns:p14="http://schemas.microsoft.com/office/powerpoint/2010/main" val="4090641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5DC2DB3C-CF9F-CD49-82C9-A5B4EC4585EF}" type="slidenum">
              <a:rPr lang="en-US"/>
              <a:pPr/>
              <a:t>‹#›</a:t>
            </a:fld>
            <a:endParaRPr lang="en-US"/>
          </a:p>
        </p:txBody>
      </p:sp>
    </p:spTree>
    <p:extLst>
      <p:ext uri="{BB962C8B-B14F-4D97-AF65-F5344CB8AC3E}">
        <p14:creationId xmlns:p14="http://schemas.microsoft.com/office/powerpoint/2010/main" val="2299204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1300" y="203200"/>
            <a:ext cx="8699500"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28600" y="1079500"/>
            <a:ext cx="8699500" cy="5207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p:spPr>
        <p:txBody>
          <a:bodyPr wrap="none" anchor="ctr"/>
          <a:lstStyle/>
          <a:p>
            <a:pPr>
              <a:defRPr/>
            </a:pPr>
            <a:endParaRPr lang="en-US">
              <a:ea typeface="+mn-ea"/>
              <a:cs typeface="+mn-cs"/>
            </a:endParaRPr>
          </a:p>
        </p:txBody>
      </p:sp>
      <p:sp>
        <p:nvSpPr>
          <p:cNvPr id="958482" name="Rectangle 18"/>
          <p:cNvSpPr>
            <a:spLocks noGrp="1" noChangeArrowheads="1"/>
          </p:cNvSpPr>
          <p:nvPr>
            <p:ph type="ftr" sz="quarter" idx="3"/>
          </p:nvPr>
        </p:nvSpPr>
        <p:spPr bwMode="auto">
          <a:xfrm>
            <a:off x="57150" y="634047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i="0">
                <a:ea typeface="+mn-ea"/>
                <a:cs typeface="+mn-cs"/>
              </a:defRPr>
            </a:lvl1pPr>
          </a:lstStyle>
          <a:p>
            <a:pPr>
              <a:defRPr/>
            </a:pPr>
            <a:r>
              <a:rPr lang="en-US"/>
              <a:t>(c) Giovanni De Micheli</a:t>
            </a:r>
          </a:p>
        </p:txBody>
      </p:sp>
      <p:sp>
        <p:nvSpPr>
          <p:cNvPr id="958483" name="Rectangle 19"/>
          <p:cNvSpPr>
            <a:spLocks noGrp="1" noChangeArrowheads="1"/>
          </p:cNvSpPr>
          <p:nvPr>
            <p:ph type="sldNum" sz="quarter" idx="4"/>
          </p:nvPr>
        </p:nvSpPr>
        <p:spPr bwMode="auto">
          <a:xfrm>
            <a:off x="6553200" y="63912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0"/>
            </a:lvl1pPr>
          </a:lstStyle>
          <a:p>
            <a:fld id="{FBCBC08A-C54D-8548-B331-2157E1355A9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dt="0"/>
  <p:txStyles>
    <p:titleStyle>
      <a:lvl1pPr algn="ctr" rtl="0" eaLnBrk="0" fontAlgn="base" hangingPunct="0">
        <a:lnSpc>
          <a:spcPct val="90000"/>
        </a:lnSpc>
        <a:spcBef>
          <a:spcPct val="0"/>
        </a:spcBef>
        <a:spcAft>
          <a:spcPct val="0"/>
        </a:spcAft>
        <a:defRPr sz="3200" b="1">
          <a:solidFill>
            <a:schemeClr val="hlink"/>
          </a:solidFill>
          <a:latin typeface="+mj-lt"/>
          <a:ea typeface="ＭＳ Ｐゴシック" charset="-128"/>
          <a:cs typeface="ＭＳ Ｐゴシック" charset="-128"/>
        </a:defRPr>
      </a:lvl1pPr>
      <a:lvl2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128"/>
          <a:cs typeface="ＭＳ Ｐゴシック" charset="-128"/>
        </a:defRPr>
      </a:lvl2pPr>
      <a:lvl3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128"/>
          <a:cs typeface="ＭＳ Ｐゴシック" charset="-128"/>
        </a:defRPr>
      </a:lvl3pPr>
      <a:lvl4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128"/>
          <a:cs typeface="ＭＳ Ｐゴシック" charset="-128"/>
        </a:defRPr>
      </a:lvl4pPr>
      <a:lvl5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128"/>
          <a:cs typeface="ＭＳ Ｐゴシック" charset="-128"/>
        </a:defRPr>
      </a:lvl5pPr>
      <a:lvl6pPr marL="457200" algn="ctr" rtl="0" eaLnBrk="0" fontAlgn="base" hangingPunct="0">
        <a:lnSpc>
          <a:spcPct val="90000"/>
        </a:lnSpc>
        <a:spcBef>
          <a:spcPct val="0"/>
        </a:spcBef>
        <a:spcAft>
          <a:spcPct val="0"/>
        </a:spcAft>
        <a:defRPr sz="3200" b="1">
          <a:solidFill>
            <a:schemeClr val="hlink"/>
          </a:solidFill>
          <a:latin typeface="Arial Narrow" charset="0"/>
        </a:defRPr>
      </a:lvl6pPr>
      <a:lvl7pPr marL="914400" algn="ctr" rtl="0" eaLnBrk="0" fontAlgn="base" hangingPunct="0">
        <a:lnSpc>
          <a:spcPct val="90000"/>
        </a:lnSpc>
        <a:spcBef>
          <a:spcPct val="0"/>
        </a:spcBef>
        <a:spcAft>
          <a:spcPct val="0"/>
        </a:spcAft>
        <a:defRPr sz="3200" b="1">
          <a:solidFill>
            <a:schemeClr val="hlink"/>
          </a:solidFill>
          <a:latin typeface="Arial Narrow" charset="0"/>
        </a:defRPr>
      </a:lvl7pPr>
      <a:lvl8pPr marL="1371600" algn="ctr" rtl="0" eaLnBrk="0" fontAlgn="base" hangingPunct="0">
        <a:lnSpc>
          <a:spcPct val="90000"/>
        </a:lnSpc>
        <a:spcBef>
          <a:spcPct val="0"/>
        </a:spcBef>
        <a:spcAft>
          <a:spcPct val="0"/>
        </a:spcAft>
        <a:defRPr sz="3200" b="1">
          <a:solidFill>
            <a:schemeClr val="hlink"/>
          </a:solidFill>
          <a:latin typeface="Arial Narrow" charset="0"/>
        </a:defRPr>
      </a:lvl8pPr>
      <a:lvl9pPr marL="1828800" algn="ctr" rtl="0" eaLnBrk="0" fontAlgn="base" hangingPunct="0">
        <a:lnSpc>
          <a:spcPct val="90000"/>
        </a:lnSpc>
        <a:spcBef>
          <a:spcPct val="0"/>
        </a:spcBef>
        <a:spcAft>
          <a:spcPct val="0"/>
        </a:spcAft>
        <a:defRPr sz="3200" b="1">
          <a:solidFill>
            <a:schemeClr val="hlink"/>
          </a:solidFill>
          <a:latin typeface="Arial Narrow"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ＭＳ Ｐゴシック" charset="-128"/>
          <a:cs typeface="ＭＳ Ｐゴシック" charset="-128"/>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ＭＳ Ｐゴシック" charset="-128"/>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ＭＳ Ｐゴシック" charset="-128"/>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388" y="908050"/>
            <a:ext cx="8915400" cy="1474788"/>
          </a:xfrm>
        </p:spPr>
        <p:txBody>
          <a:bodyPr/>
          <a:lstStyle/>
          <a:p>
            <a:pPr>
              <a:lnSpc>
                <a:spcPct val="110000"/>
              </a:lnSpc>
            </a:pPr>
            <a:r>
              <a:rPr lang="en-US" sz="3600" i="1" dirty="0">
                <a:solidFill>
                  <a:schemeClr val="accent2"/>
                </a:solidFill>
                <a:latin typeface="Arial Narrow" charset="0"/>
                <a:ea typeface="ＭＳ Ｐゴシック" charset="0"/>
                <a:cs typeface="ＭＳ Ｐゴシック" charset="0"/>
              </a:rPr>
              <a:t>Multi-level Logic Synthesis</a:t>
            </a:r>
          </a:p>
        </p:txBody>
      </p:sp>
      <p:sp>
        <p:nvSpPr>
          <p:cNvPr id="1433603" name="Rectangle 3"/>
          <p:cNvSpPr>
            <a:spLocks noChangeArrowheads="1"/>
          </p:cNvSpPr>
          <p:nvPr/>
        </p:nvSpPr>
        <p:spPr bwMode="auto">
          <a:xfrm>
            <a:off x="1066800" y="304800"/>
            <a:ext cx="7086600" cy="2971800"/>
          </a:xfrm>
          <a:prstGeom prst="rect">
            <a:avLst/>
          </a:prstGeom>
          <a:noFill/>
          <a:ln w="9525">
            <a:noFill/>
            <a:miter lim="800000"/>
            <a:headEnd/>
            <a:tailEnd/>
          </a:ln>
          <a:effectLst/>
        </p:spPr>
        <p:txBody>
          <a:bodyPr/>
          <a:lstStyle/>
          <a:p>
            <a:pPr>
              <a:lnSpc>
                <a:spcPct val="0"/>
              </a:lnSpc>
              <a:spcBef>
                <a:spcPct val="30000"/>
              </a:spcBef>
              <a:buClr>
                <a:srgbClr val="660066"/>
              </a:buClr>
              <a:buSzPct val="85000"/>
              <a:buFont typeface="Monotype Sorts" charset="0"/>
              <a:buNone/>
            </a:pPr>
            <a:r>
              <a:rPr lang="it-IT" sz="1600" i="0">
                <a:solidFill>
                  <a:schemeClr val="bg1"/>
                </a:solidFill>
                <a:effectLst>
                  <a:outerShdw blurRad="38100" dist="38100" dir="2700000" algn="tl">
                    <a:srgbClr val="DDDDDD"/>
                  </a:outerShdw>
                </a:effectLst>
              </a:rPr>
              <a:t> </a:t>
            </a:r>
          </a:p>
        </p:txBody>
      </p:sp>
      <p:sp>
        <p:nvSpPr>
          <p:cNvPr id="16388" name="Rectangle 4"/>
          <p:cNvSpPr>
            <a:spLocks noGrp="1" noChangeArrowheads="1"/>
          </p:cNvSpPr>
          <p:nvPr/>
        </p:nvSpPr>
        <p:spPr bwMode="auto">
          <a:xfrm>
            <a:off x="498475" y="2859088"/>
            <a:ext cx="7924800" cy="175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r>
              <a:rPr lang="en-US" sz="3600" i="0" dirty="0"/>
              <a:t>Giovanni De </a:t>
            </a:r>
            <a:r>
              <a:rPr lang="en-US" sz="3600" i="0" dirty="0" err="1"/>
              <a:t>Micheli</a:t>
            </a:r>
            <a:endParaRPr lang="en-US" sz="3600" i="0" dirty="0"/>
          </a:p>
          <a:p>
            <a:r>
              <a:rPr lang="en-US" sz="3200" dirty="0"/>
              <a:t>Integrated Systems Laboratory</a:t>
            </a:r>
          </a:p>
          <a:p>
            <a:endParaRPr lang="en-US" sz="3200" dirty="0"/>
          </a:p>
        </p:txBody>
      </p:sp>
      <p:sp>
        <p:nvSpPr>
          <p:cNvPr id="16389" name="Text Box 5"/>
          <p:cNvSpPr txBox="1">
            <a:spLocks noChangeArrowheads="1"/>
          </p:cNvSpPr>
          <p:nvPr/>
        </p:nvSpPr>
        <p:spPr bwMode="auto">
          <a:xfrm>
            <a:off x="698500" y="5980113"/>
            <a:ext cx="7891463"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pPr>
              <a:spcBef>
                <a:spcPct val="50000"/>
              </a:spcBef>
            </a:pPr>
            <a:r>
              <a:rPr lang="en-US" sz="1200" i="0"/>
              <a:t>This presentation can be used for non-commercial purposes as long as this note and the copyright footers are not removed</a:t>
            </a:r>
          </a:p>
          <a:p>
            <a:pPr>
              <a:spcBef>
                <a:spcPct val="50000"/>
              </a:spcBef>
            </a:pPr>
            <a:r>
              <a:rPr lang="en-US" sz="1200" i="0"/>
              <a:t>© Giovanni De Micheli – All rights reserved</a:t>
            </a:r>
          </a:p>
        </p:txBody>
      </p:sp>
      <p:sp>
        <p:nvSpPr>
          <p:cNvPr id="16392" name="Line 8"/>
          <p:cNvSpPr>
            <a:spLocks noChangeShapeType="1"/>
          </p:cNvSpPr>
          <p:nvPr/>
        </p:nvSpPr>
        <p:spPr bwMode="auto">
          <a:xfrm>
            <a:off x="1020763" y="5745163"/>
            <a:ext cx="7278687" cy="79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pic>
        <p:nvPicPr>
          <p:cNvPr id="16393"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4" descr="isultati immagini per epfl lsi logo">
            <a:extLst>
              <a:ext uri="{FF2B5EF4-FFF2-40B4-BE49-F238E27FC236}">
                <a16:creationId xmlns:a16="http://schemas.microsoft.com/office/drawing/2014/main" id="{D61D0A6C-1564-B84C-80DB-BC067A82BF5C}"/>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121919" y="4814888"/>
            <a:ext cx="1320651" cy="72635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93B6D3A8-E715-3443-A5D5-E59459D585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78600" y="4630737"/>
            <a:ext cx="1574800" cy="8858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3481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0328BB6-32DC-FF4D-A8D5-A4BE65DD12CD}" type="slidenum">
              <a:rPr lang="en-US" sz="1400" b="0" i="0"/>
              <a:pPr/>
              <a:t>10</a:t>
            </a:fld>
            <a:endParaRPr lang="en-US" sz="1400" b="0" i="0"/>
          </a:p>
        </p:txBody>
      </p:sp>
      <p:sp>
        <p:nvSpPr>
          <p:cNvPr id="3482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Network optimization</a:t>
            </a:r>
          </a:p>
        </p:txBody>
      </p:sp>
      <p:sp>
        <p:nvSpPr>
          <p:cNvPr id="3482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Minimize </a:t>
            </a:r>
            <a:r>
              <a:rPr lang="en-US">
                <a:solidFill>
                  <a:schemeClr val="bg2"/>
                </a:solidFill>
                <a:latin typeface="Arial Narrow" charset="0"/>
                <a:ea typeface="ＭＳ Ｐゴシック" charset="0"/>
                <a:cs typeface="ＭＳ Ｐゴシック" charset="0"/>
              </a:rPr>
              <a:t>maximum delay</a:t>
            </a:r>
          </a:p>
          <a:p>
            <a:pPr lvl="1"/>
            <a:r>
              <a:rPr lang="en-US">
                <a:latin typeface="Arial Narrow" charset="0"/>
                <a:ea typeface="ＭＳ Ｐゴシック" charset="0"/>
              </a:rPr>
              <a:t>(Subject to area or power constraints)</a:t>
            </a:r>
          </a:p>
          <a:p>
            <a:r>
              <a:rPr lang="en-US">
                <a:latin typeface="Arial Narrow" charset="0"/>
                <a:ea typeface="ＭＳ Ｐゴシック" charset="0"/>
                <a:cs typeface="ＭＳ Ｐゴシック" charset="0"/>
              </a:rPr>
              <a:t>Minimize </a:t>
            </a:r>
            <a:r>
              <a:rPr lang="en-US">
                <a:solidFill>
                  <a:schemeClr val="bg2"/>
                </a:solidFill>
                <a:latin typeface="Arial Narrow" charset="0"/>
                <a:ea typeface="ＭＳ Ｐゴシック" charset="0"/>
                <a:cs typeface="ＭＳ Ｐゴシック" charset="0"/>
              </a:rPr>
              <a:t>area</a:t>
            </a:r>
          </a:p>
          <a:p>
            <a:pPr lvl="1"/>
            <a:r>
              <a:rPr lang="en-US">
                <a:latin typeface="Arial Narrow" charset="0"/>
                <a:ea typeface="ＭＳ Ｐゴシック" charset="0"/>
              </a:rPr>
              <a:t>Subject to delay constraints</a:t>
            </a:r>
          </a:p>
          <a:p>
            <a:r>
              <a:rPr lang="en-US">
                <a:latin typeface="Arial Narrow" charset="0"/>
                <a:ea typeface="ＭＳ Ｐゴシック" charset="0"/>
                <a:cs typeface="ＭＳ Ｐゴシック" charset="0"/>
              </a:rPr>
              <a:t>Minimize </a:t>
            </a:r>
            <a:r>
              <a:rPr lang="en-US">
                <a:solidFill>
                  <a:schemeClr val="bg2"/>
                </a:solidFill>
                <a:latin typeface="Arial Narrow" charset="0"/>
                <a:ea typeface="ＭＳ Ｐゴシック" charset="0"/>
                <a:cs typeface="ＭＳ Ｐゴシック" charset="0"/>
              </a:rPr>
              <a:t>power </a:t>
            </a:r>
            <a:r>
              <a:rPr lang="en-US">
                <a:latin typeface="Arial Narrow" charset="0"/>
                <a:ea typeface="ＭＳ Ｐゴシック" charset="0"/>
                <a:cs typeface="ＭＳ Ｐゴシック" charset="0"/>
              </a:rPr>
              <a:t>consumption</a:t>
            </a:r>
          </a:p>
          <a:p>
            <a:pPr lvl="1"/>
            <a:r>
              <a:rPr lang="en-US">
                <a:latin typeface="Arial Narrow" charset="0"/>
                <a:ea typeface="ＭＳ Ｐゴシック" charset="0"/>
              </a:rPr>
              <a:t>Subject to timing constraints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3686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E8DB64D-848F-DA45-B2AB-2D20D501F078}" type="slidenum">
              <a:rPr lang="en-US" sz="1400" b="0" i="0"/>
              <a:pPr/>
              <a:t>11</a:t>
            </a:fld>
            <a:endParaRPr lang="en-US" sz="1400" b="0" i="0"/>
          </a:p>
        </p:txBody>
      </p:sp>
      <p:sp>
        <p:nvSpPr>
          <p:cNvPr id="3686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Estimation</a:t>
            </a:r>
          </a:p>
        </p:txBody>
      </p:sp>
      <p:sp>
        <p:nvSpPr>
          <p:cNvPr id="1364995" name="Rectangle 3"/>
          <p:cNvSpPr>
            <a:spLocks noGrp="1" noChangeArrowheads="1"/>
          </p:cNvSpPr>
          <p:nvPr>
            <p:ph type="body" idx="1"/>
          </p:nvPr>
        </p:nvSpPr>
        <p:spPr/>
        <p:txBody>
          <a:bodyPr/>
          <a:lstStyle/>
          <a:p>
            <a:pPr>
              <a:lnSpc>
                <a:spcPct val="115000"/>
              </a:lnSpc>
            </a:pPr>
            <a:r>
              <a:rPr lang="en-US" dirty="0">
                <a:latin typeface="Arial Narrow" charset="0"/>
                <a:ea typeface="ＭＳ Ｐゴシック" charset="0"/>
                <a:cs typeface="ＭＳ Ｐゴシック" charset="0"/>
              </a:rPr>
              <a:t>Area:</a:t>
            </a:r>
          </a:p>
          <a:p>
            <a:pPr lvl="1">
              <a:lnSpc>
                <a:spcPct val="100000"/>
              </a:lnSpc>
            </a:pPr>
            <a:r>
              <a:rPr lang="en-US" dirty="0">
                <a:latin typeface="Arial Narrow" charset="0"/>
                <a:ea typeface="ＭＳ Ｐゴシック" charset="0"/>
              </a:rPr>
              <a:t>Number of literals</a:t>
            </a:r>
          </a:p>
          <a:p>
            <a:pPr lvl="2">
              <a:lnSpc>
                <a:spcPct val="80000"/>
              </a:lnSpc>
            </a:pPr>
            <a:r>
              <a:rPr lang="en-US" dirty="0">
                <a:latin typeface="Arial Narrow" charset="0"/>
                <a:ea typeface="ＭＳ Ｐゴシック" charset="0"/>
              </a:rPr>
              <a:t>Easy, widely accepted, good estimator</a:t>
            </a:r>
          </a:p>
          <a:p>
            <a:pPr>
              <a:lnSpc>
                <a:spcPct val="115000"/>
              </a:lnSpc>
            </a:pPr>
            <a:r>
              <a:rPr lang="en-US" dirty="0">
                <a:latin typeface="Arial Narrow" charset="0"/>
                <a:ea typeface="ＭＳ Ｐゴシック" charset="0"/>
                <a:cs typeface="ＭＳ Ｐゴシック" charset="0"/>
              </a:rPr>
              <a:t>Delay:</a:t>
            </a:r>
          </a:p>
          <a:p>
            <a:pPr lvl="1">
              <a:lnSpc>
                <a:spcPct val="100000"/>
              </a:lnSpc>
            </a:pPr>
            <a:r>
              <a:rPr lang="en-US" dirty="0">
                <a:latin typeface="Arial Narrow" charset="0"/>
                <a:ea typeface="ＭＳ Ｐゴシック" charset="0"/>
              </a:rPr>
              <a:t>Number of stages (under fanout constraint?)</a:t>
            </a:r>
          </a:p>
          <a:p>
            <a:pPr lvl="1">
              <a:lnSpc>
                <a:spcPct val="100000"/>
              </a:lnSpc>
            </a:pPr>
            <a:r>
              <a:rPr lang="en-US" dirty="0">
                <a:latin typeface="Arial Narrow" charset="0"/>
                <a:ea typeface="ＭＳ Ｐゴシック" charset="0"/>
              </a:rPr>
              <a:t>Gate delay models </a:t>
            </a:r>
            <a:r>
              <a:rPr lang="en-US">
                <a:latin typeface="Arial Narrow" charset="0"/>
                <a:ea typeface="ＭＳ Ｐゴシック" charset="0"/>
              </a:rPr>
              <a:t>with wire-loads</a:t>
            </a:r>
            <a:endParaRPr lang="en-US" dirty="0">
              <a:latin typeface="Arial Narrow" charset="0"/>
              <a:ea typeface="ＭＳ Ｐゴシック" charset="0"/>
            </a:endParaRPr>
          </a:p>
          <a:p>
            <a:pPr lvl="1">
              <a:lnSpc>
                <a:spcPct val="100000"/>
              </a:lnSpc>
            </a:pPr>
            <a:r>
              <a:rPr lang="en-US" dirty="0" err="1">
                <a:latin typeface="Arial Narrow" charset="0"/>
                <a:ea typeface="ＭＳ Ｐゴシック" charset="0"/>
              </a:rPr>
              <a:t>Sensitizable</a:t>
            </a:r>
            <a:r>
              <a:rPr lang="en-US" dirty="0">
                <a:latin typeface="Arial Narrow" charset="0"/>
                <a:ea typeface="ＭＳ Ｐゴシック" charset="0"/>
              </a:rPr>
              <a:t> paths</a:t>
            </a:r>
          </a:p>
          <a:p>
            <a:pPr>
              <a:lnSpc>
                <a:spcPct val="115000"/>
              </a:lnSpc>
            </a:pPr>
            <a:r>
              <a:rPr lang="en-US" dirty="0">
                <a:latin typeface="Arial Narrow" charset="0"/>
                <a:ea typeface="ＭＳ Ｐゴシック" charset="0"/>
                <a:cs typeface="ＭＳ Ｐゴシック" charset="0"/>
              </a:rPr>
              <a:t>Power</a:t>
            </a:r>
          </a:p>
          <a:p>
            <a:pPr lvl="1">
              <a:lnSpc>
                <a:spcPct val="100000"/>
              </a:lnSpc>
            </a:pPr>
            <a:r>
              <a:rPr lang="en-US" dirty="0">
                <a:latin typeface="Arial Narrow" charset="0"/>
                <a:ea typeface="ＭＳ Ｐゴシック" charset="0"/>
              </a:rPr>
              <a:t>Switching activity at each node</a:t>
            </a:r>
          </a:p>
          <a:p>
            <a:pPr lvl="1">
              <a:lnSpc>
                <a:spcPct val="100000"/>
              </a:lnSpc>
            </a:pPr>
            <a:r>
              <a:rPr lang="en-US" dirty="0">
                <a:latin typeface="Arial Narrow" charset="0"/>
                <a:ea typeface="ＭＳ Ｐゴシック" charset="0"/>
              </a:rPr>
              <a:t>Capacitive loads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499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499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499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4995">
                                            <p:txEl>
                                              <p:pRg st="6" end="6"/>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64995">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4995">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649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3891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C9AAABC-8C23-CC44-BE69-70E3081EB9E0}" type="slidenum">
              <a:rPr lang="en-US" sz="1400" b="0" i="0"/>
              <a:pPr/>
              <a:t>12</a:t>
            </a:fld>
            <a:endParaRPr lang="en-US" sz="1400" b="0" i="0"/>
          </a:p>
        </p:txBody>
      </p:sp>
      <p:sp>
        <p:nvSpPr>
          <p:cNvPr id="3891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Problem analysis</a:t>
            </a:r>
          </a:p>
        </p:txBody>
      </p:sp>
      <p:sp>
        <p:nvSpPr>
          <p:cNvPr id="38917"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Even the simplest problems are computationally hard</a:t>
            </a:r>
          </a:p>
          <a:p>
            <a:pPr lvl="1"/>
            <a:r>
              <a:rPr lang="en-US" dirty="0">
                <a:latin typeface="Arial Narrow" charset="0"/>
                <a:ea typeface="ＭＳ Ｐゴシック" charset="0"/>
              </a:rPr>
              <a:t>E.g., multi-input single-output network</a:t>
            </a:r>
          </a:p>
          <a:p>
            <a:r>
              <a:rPr lang="en-US" dirty="0">
                <a:latin typeface="Arial Narrow" charset="0"/>
                <a:ea typeface="ＭＳ Ｐゴシック" charset="0"/>
                <a:cs typeface="ＭＳ Ｐゴシック" charset="0"/>
              </a:rPr>
              <a:t>Few exact methods proposed</a:t>
            </a:r>
          </a:p>
          <a:p>
            <a:pPr lvl="1"/>
            <a:r>
              <a:rPr lang="en-US" dirty="0">
                <a:latin typeface="Arial Narrow" charset="0"/>
                <a:ea typeface="ＭＳ Ｐゴシック" charset="0"/>
              </a:rPr>
              <a:t>High complexity</a:t>
            </a:r>
          </a:p>
          <a:p>
            <a:pPr lvl="1"/>
            <a:r>
              <a:rPr lang="en-US" dirty="0">
                <a:latin typeface="Arial Narrow" charset="0"/>
                <a:ea typeface="ＭＳ Ｐゴシック" charset="0"/>
              </a:rPr>
              <a:t>Practical for small circuits only, but… useful!</a:t>
            </a:r>
          </a:p>
          <a:p>
            <a:r>
              <a:rPr lang="en-US" dirty="0">
                <a:latin typeface="Arial Narrow" charset="0"/>
                <a:ea typeface="ＭＳ Ｐゴシック" charset="0"/>
                <a:cs typeface="ＭＳ Ｐゴシック" charset="0"/>
              </a:rPr>
              <a:t>Approximate optimization methods</a:t>
            </a:r>
          </a:p>
          <a:p>
            <a:pPr lvl="1"/>
            <a:r>
              <a:rPr lang="en-US" dirty="0">
                <a:latin typeface="Arial Narrow" charset="0"/>
                <a:ea typeface="ＭＳ Ｐゴシック" charset="0"/>
              </a:rPr>
              <a:t>Heuristic algorithms</a:t>
            </a:r>
          </a:p>
          <a:p>
            <a:pPr lvl="1"/>
            <a:r>
              <a:rPr lang="en-US" dirty="0">
                <a:latin typeface="Arial Narrow" charset="0"/>
                <a:ea typeface="ＭＳ Ｐゴシック" charset="0"/>
              </a:rPr>
              <a:t>Rule-based methods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4096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D912276-86B7-FE4D-A274-8F584CD5C22F}" type="slidenum">
              <a:rPr lang="en-US" sz="1400" b="0" i="0"/>
              <a:pPr/>
              <a:t>13</a:t>
            </a:fld>
            <a:endParaRPr lang="en-US" sz="1400" b="0" i="0"/>
          </a:p>
        </p:txBody>
      </p:sp>
      <p:sp>
        <p:nvSpPr>
          <p:cNvPr id="4096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Strategies for optimization</a:t>
            </a:r>
          </a:p>
        </p:txBody>
      </p:sp>
      <p:sp>
        <p:nvSpPr>
          <p:cNvPr id="40965"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Improve network step by step</a:t>
            </a:r>
          </a:p>
          <a:p>
            <a:pPr lvl="1"/>
            <a:r>
              <a:rPr lang="en-US" dirty="0">
                <a:latin typeface="Arial Narrow" charset="0"/>
                <a:ea typeface="ＭＳ Ｐゴシック" charset="0"/>
              </a:rPr>
              <a:t>Circuit transformations</a:t>
            </a:r>
          </a:p>
          <a:p>
            <a:r>
              <a:rPr lang="en-US" dirty="0">
                <a:latin typeface="Arial Narrow" charset="0"/>
                <a:ea typeface="ＭＳ Ｐゴシック" charset="0"/>
                <a:cs typeface="ＭＳ Ｐゴシック" charset="0"/>
              </a:rPr>
              <a:t>Preserve network I/O behavior</a:t>
            </a:r>
          </a:p>
          <a:p>
            <a:pPr lvl="1"/>
            <a:r>
              <a:rPr lang="en-US" dirty="0">
                <a:latin typeface="Arial Narrow" charset="0"/>
                <a:ea typeface="ＭＳ Ｐゴシック" charset="0"/>
              </a:rPr>
              <a:t>Exploit environment </a:t>
            </a:r>
            <a:r>
              <a:rPr lang="en-US" i="1" dirty="0">
                <a:latin typeface="Arial Narrow" charset="0"/>
                <a:ea typeface="ＭＳ Ｐゴシック" charset="0"/>
              </a:rPr>
              <a:t>don</a:t>
            </a:r>
            <a:r>
              <a:rPr lang="ja-JP" altLang="en-US" i="1" dirty="0">
                <a:latin typeface="Arial Narrow" charset="0"/>
                <a:ea typeface="ＭＳ Ｐゴシック" charset="0"/>
              </a:rPr>
              <a:t>’</a:t>
            </a:r>
            <a:r>
              <a:rPr lang="en-US" i="1" dirty="0">
                <a:latin typeface="Arial Narrow" charset="0"/>
                <a:ea typeface="ＭＳ Ｐゴシック" charset="0"/>
              </a:rPr>
              <a:t>t cares </a:t>
            </a:r>
            <a:r>
              <a:rPr lang="en-US" dirty="0">
                <a:latin typeface="Arial Narrow" charset="0"/>
                <a:ea typeface="ＭＳ Ｐゴシック" charset="0"/>
              </a:rPr>
              <a:t>if desired</a:t>
            </a:r>
          </a:p>
          <a:p>
            <a:r>
              <a:rPr lang="en-US" dirty="0">
                <a:latin typeface="Arial Narrow" charset="0"/>
                <a:ea typeface="ＭＳ Ｐゴシック" charset="0"/>
                <a:cs typeface="ＭＳ Ｐゴシック" charset="0"/>
              </a:rPr>
              <a:t>Methods differ in:</a:t>
            </a:r>
          </a:p>
          <a:p>
            <a:pPr lvl="1"/>
            <a:r>
              <a:rPr lang="en-US" dirty="0">
                <a:latin typeface="Arial Narrow" charset="0"/>
                <a:ea typeface="ＭＳ Ｐゴシック" charset="0"/>
              </a:rPr>
              <a:t>Types of transformations applied</a:t>
            </a:r>
          </a:p>
          <a:p>
            <a:pPr lvl="1"/>
            <a:r>
              <a:rPr lang="en-US" dirty="0">
                <a:latin typeface="Arial Narrow" charset="0"/>
                <a:ea typeface="ＭＳ Ｐゴシック" charset="0"/>
              </a:rPr>
              <a:t>Selection and order of the transformations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4301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DED2461B-6C71-6441-8BEF-5511228DFCF6}" type="slidenum">
              <a:rPr lang="en-US" sz="1400" b="0" i="0"/>
              <a:pPr/>
              <a:t>14</a:t>
            </a:fld>
            <a:endParaRPr lang="en-US" sz="1400" b="0" i="0"/>
          </a:p>
        </p:txBody>
      </p:sp>
      <p:sp>
        <p:nvSpPr>
          <p:cNvPr id="4301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Elimination</a:t>
            </a:r>
          </a:p>
        </p:txBody>
      </p:sp>
      <p:sp>
        <p:nvSpPr>
          <p:cNvPr id="1368067"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Eliminate one function from the network</a:t>
            </a:r>
          </a:p>
          <a:p>
            <a:pPr lvl="1"/>
            <a:r>
              <a:rPr lang="en-US">
                <a:latin typeface="Arial Narrow" charset="0"/>
                <a:ea typeface="ＭＳ Ｐゴシック" charset="0"/>
              </a:rPr>
              <a:t>Similar to Gaussian elimination</a:t>
            </a:r>
          </a:p>
          <a:p>
            <a:r>
              <a:rPr lang="en-US">
                <a:latin typeface="Arial Narrow" charset="0"/>
                <a:ea typeface="ＭＳ Ｐゴシック" charset="0"/>
                <a:cs typeface="ＭＳ Ｐゴシック" charset="0"/>
              </a:rPr>
              <a:t>Perform variable substitution</a:t>
            </a:r>
          </a:p>
          <a:p>
            <a:r>
              <a:rPr lang="en-US">
                <a:latin typeface="Arial Narrow" charset="0"/>
                <a:ea typeface="ＭＳ Ｐゴシック" charset="0"/>
                <a:cs typeface="ＭＳ Ｐゴシック" charset="0"/>
              </a:rPr>
              <a:t>Example:</a:t>
            </a:r>
          </a:p>
          <a:p>
            <a:pPr lvl="1"/>
            <a:r>
              <a:rPr lang="en-US">
                <a:solidFill>
                  <a:schemeClr val="bg2"/>
                </a:solidFill>
                <a:latin typeface="Arial Narrow" charset="0"/>
                <a:ea typeface="ＭＳ Ｐゴシック" charset="0"/>
              </a:rPr>
              <a:t>s = r + b</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   r = p + a</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a:t>
            </a:r>
          </a:p>
          <a:p>
            <a:pPr lvl="1"/>
            <a:r>
              <a:rPr lang="en-US">
                <a:solidFill>
                  <a:schemeClr val="bg2"/>
                </a:solidFill>
                <a:latin typeface="Arial Narrow" charset="0"/>
                <a:ea typeface="ＭＳ Ｐゴシック" charset="0"/>
              </a:rPr>
              <a:t>s = p + a</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 + b</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806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806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80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4505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76A55E2-258A-2943-9485-1FAAEE927ED2}" type="slidenum">
              <a:rPr lang="en-US" sz="1400" b="0" i="0"/>
              <a:pPr/>
              <a:t>15</a:t>
            </a:fld>
            <a:endParaRPr lang="en-US" sz="1400" b="0" i="0"/>
          </a:p>
        </p:txBody>
      </p:sp>
      <p:sp>
        <p:nvSpPr>
          <p:cNvPr id="4506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pic>
        <p:nvPicPr>
          <p:cNvPr id="45061"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893763" y="1079500"/>
            <a:ext cx="6942137" cy="5546725"/>
          </a:xfr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4710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D1BCE9B-5181-6047-B920-D1EF526ACE33}" type="slidenum">
              <a:rPr lang="en-US" sz="1400" b="0" i="0"/>
              <a:pPr/>
              <a:t>16</a:t>
            </a:fld>
            <a:endParaRPr lang="en-US" sz="1400" b="0" i="0"/>
          </a:p>
        </p:txBody>
      </p:sp>
      <p:sp>
        <p:nvSpPr>
          <p:cNvPr id="4710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Decomposition</a:t>
            </a:r>
          </a:p>
        </p:txBody>
      </p:sp>
      <p:sp>
        <p:nvSpPr>
          <p:cNvPr id="1371139"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Break a function into smaller ones</a:t>
            </a:r>
          </a:p>
          <a:p>
            <a:pPr lvl="1"/>
            <a:r>
              <a:rPr lang="en-US">
                <a:latin typeface="Arial Narrow" charset="0"/>
                <a:ea typeface="ＭＳ Ｐゴシック" charset="0"/>
              </a:rPr>
              <a:t>Opposite to elimination</a:t>
            </a:r>
          </a:p>
          <a:p>
            <a:r>
              <a:rPr lang="en-US">
                <a:latin typeface="Arial Narrow" charset="0"/>
                <a:ea typeface="ＭＳ Ｐゴシック" charset="0"/>
                <a:cs typeface="ＭＳ Ｐゴシック" charset="0"/>
              </a:rPr>
              <a:t>Introduce new variables/blocks into the network</a:t>
            </a:r>
          </a:p>
          <a:p>
            <a:r>
              <a:rPr lang="en-US">
                <a:latin typeface="Arial Narrow" charset="0"/>
                <a:ea typeface="ＭＳ Ｐゴシック" charset="0"/>
                <a:cs typeface="ＭＳ Ｐゴシック" charset="0"/>
              </a:rPr>
              <a:t>Example:</a:t>
            </a:r>
          </a:p>
          <a:p>
            <a:pPr lvl="1"/>
            <a:r>
              <a:rPr lang="en-US">
                <a:solidFill>
                  <a:schemeClr val="bg2"/>
                </a:solidFill>
                <a:latin typeface="Arial Narrow" charset="0"/>
                <a:ea typeface="ＭＳ Ｐゴシック" charset="0"/>
              </a:rPr>
              <a:t>v = a</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d + bd +c</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d +ae</a:t>
            </a:r>
            <a:r>
              <a:rPr lang="ja-JP" altLang="en-US">
                <a:solidFill>
                  <a:schemeClr val="bg2"/>
                </a:solidFill>
                <a:latin typeface="Arial Narrow" charset="0"/>
                <a:ea typeface="ＭＳ Ｐゴシック" charset="0"/>
              </a:rPr>
              <a:t>’</a:t>
            </a:r>
            <a:endParaRPr lang="en-US">
              <a:solidFill>
                <a:schemeClr val="bg2"/>
              </a:solidFill>
              <a:latin typeface="Arial Narrow" charset="0"/>
              <a:ea typeface="ＭＳ Ｐゴシック" charset="0"/>
            </a:endParaRPr>
          </a:p>
          <a:p>
            <a:pPr lvl="1"/>
            <a:r>
              <a:rPr lang="en-US">
                <a:solidFill>
                  <a:schemeClr val="bg2"/>
                </a:solidFill>
                <a:latin typeface="Arial Narrow" charset="0"/>
                <a:ea typeface="ＭＳ Ｐゴシック" charset="0"/>
              </a:rPr>
              <a:t>j = a</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 + b + c</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    v = jd + ae</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113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113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11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4915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7E6E578-C8D9-E243-9E97-439E6CBD31D5}" type="slidenum">
              <a:rPr lang="en-US" sz="1400" b="0" i="0"/>
              <a:pPr/>
              <a:t>17</a:t>
            </a:fld>
            <a:endParaRPr lang="en-US" sz="1400" b="0" i="0"/>
          </a:p>
        </p:txBody>
      </p:sp>
      <p:sp>
        <p:nvSpPr>
          <p:cNvPr id="4915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pic>
        <p:nvPicPr>
          <p:cNvPr id="49157"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35013" y="969963"/>
            <a:ext cx="7375525" cy="5299075"/>
          </a:xfr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5120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A6FDECB-B3B5-E148-9824-EB5134F2B344}" type="slidenum">
              <a:rPr lang="en-US" sz="1400" b="0" i="0"/>
              <a:pPr/>
              <a:t>18</a:t>
            </a:fld>
            <a:endParaRPr lang="en-US" sz="1400" b="0" i="0"/>
          </a:p>
        </p:txBody>
      </p:sp>
      <p:sp>
        <p:nvSpPr>
          <p:cNvPr id="5120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Extraction</a:t>
            </a:r>
          </a:p>
        </p:txBody>
      </p:sp>
      <p:sp>
        <p:nvSpPr>
          <p:cNvPr id="137421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Find a common sub-expression of two (or more) expressions</a:t>
            </a:r>
          </a:p>
          <a:p>
            <a:pPr lvl="1"/>
            <a:r>
              <a:rPr lang="en-US">
                <a:latin typeface="Arial Narrow" charset="0"/>
                <a:ea typeface="ＭＳ Ｐゴシック" charset="0"/>
              </a:rPr>
              <a:t>Extract new sub-expression as new function</a:t>
            </a:r>
          </a:p>
          <a:p>
            <a:pPr lvl="1"/>
            <a:r>
              <a:rPr lang="en-US">
                <a:latin typeface="Arial Narrow" charset="0"/>
                <a:ea typeface="ＭＳ Ｐゴシック" charset="0"/>
              </a:rPr>
              <a:t>Introduce new block into the circuit</a:t>
            </a:r>
          </a:p>
          <a:p>
            <a:r>
              <a:rPr lang="en-US">
                <a:latin typeface="Arial Narrow" charset="0"/>
                <a:ea typeface="ＭＳ Ｐゴシック" charset="0"/>
                <a:cs typeface="ＭＳ Ｐゴシック" charset="0"/>
              </a:rPr>
              <a:t>Example</a:t>
            </a:r>
          </a:p>
          <a:p>
            <a:pPr lvl="1"/>
            <a:r>
              <a:rPr lang="en-US">
                <a:solidFill>
                  <a:schemeClr val="bg2"/>
                </a:solidFill>
                <a:latin typeface="Arial Narrow" charset="0"/>
                <a:ea typeface="ＭＳ Ｐゴシック" charset="0"/>
              </a:rPr>
              <a:t>p = ce + de;   t = ac + ad + bc + bd + e;</a:t>
            </a:r>
          </a:p>
          <a:p>
            <a:pPr lvl="1"/>
            <a:r>
              <a:rPr lang="en-US">
                <a:solidFill>
                  <a:schemeClr val="bg2"/>
                </a:solidFill>
                <a:latin typeface="Arial Narrow" charset="0"/>
                <a:ea typeface="ＭＳ Ｐゴシック" charset="0"/>
              </a:rPr>
              <a:t>p = ( c + d ) e;     t  = ( c + d ) ( a + b ) + e;</a:t>
            </a:r>
          </a:p>
          <a:p>
            <a:pPr lvl="1"/>
            <a:r>
              <a:rPr lang="en-US">
                <a:solidFill>
                  <a:schemeClr val="bg2"/>
                </a:solidFill>
                <a:latin typeface="Arial Narrow" charset="0"/>
                <a:ea typeface="ＭＳ Ｐゴシック" charset="0"/>
              </a:rPr>
              <a:t>k = c + d;   p = ke;  t = ka + kb + 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42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421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421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742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5325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B959ABC3-349A-424C-B34D-375A1B2BDB11}" type="slidenum">
              <a:rPr lang="en-US" sz="1400" b="0" i="0"/>
              <a:pPr/>
              <a:t>19</a:t>
            </a:fld>
            <a:endParaRPr lang="en-US" sz="1400" b="0" i="0"/>
          </a:p>
        </p:txBody>
      </p:sp>
      <p:sp>
        <p:nvSpPr>
          <p:cNvPr id="5325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pic>
        <p:nvPicPr>
          <p:cNvPr id="53253"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833438" y="1085850"/>
            <a:ext cx="7300912" cy="5233988"/>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843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BBFDEFAA-7496-3F45-B678-2966D28FA846}" type="slidenum">
              <a:rPr lang="en-US" sz="1400" b="0" i="0"/>
              <a:pPr/>
              <a:t>2</a:t>
            </a:fld>
            <a:endParaRPr lang="en-US" sz="1400" b="0" i="0"/>
          </a:p>
        </p:txBody>
      </p:sp>
      <p:sp>
        <p:nvSpPr>
          <p:cNvPr id="1843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Module 1</a:t>
            </a:r>
          </a:p>
        </p:txBody>
      </p:sp>
      <p:sp>
        <p:nvSpPr>
          <p:cNvPr id="18437"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Objectives</a:t>
            </a:r>
          </a:p>
          <a:p>
            <a:pPr lvl="1"/>
            <a:r>
              <a:rPr lang="en-US">
                <a:latin typeface="Arial Narrow" charset="0"/>
                <a:ea typeface="ＭＳ Ｐゴシック" charset="0"/>
              </a:rPr>
              <a:t>What is multi-level logic synthesis</a:t>
            </a:r>
          </a:p>
          <a:p>
            <a:pPr lvl="1"/>
            <a:r>
              <a:rPr lang="en-US">
                <a:latin typeface="Arial Narrow" charset="0"/>
                <a:ea typeface="ＭＳ Ｐゴシック" charset="0"/>
              </a:rPr>
              <a:t>What are the specific goals</a:t>
            </a:r>
          </a:p>
          <a:p>
            <a:pPr lvl="1"/>
            <a:r>
              <a:rPr lang="en-US">
                <a:latin typeface="Arial Narrow" charset="0"/>
                <a:ea typeface="ＭＳ Ｐゴシック" charset="0"/>
              </a:rPr>
              <a:t>Stepwise transformations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5529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EFEB71B-8715-834F-9859-2D57BACBFAE9}" type="slidenum">
              <a:rPr lang="en-US" sz="1400" b="0" i="0"/>
              <a:pPr/>
              <a:t>20</a:t>
            </a:fld>
            <a:endParaRPr lang="en-US" sz="1400" b="0" i="0"/>
          </a:p>
        </p:txBody>
      </p:sp>
      <p:sp>
        <p:nvSpPr>
          <p:cNvPr id="5530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Simplification</a:t>
            </a:r>
          </a:p>
        </p:txBody>
      </p:sp>
      <p:sp>
        <p:nvSpPr>
          <p:cNvPr id="1496067"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Simplify local function</a:t>
            </a:r>
          </a:p>
          <a:p>
            <a:pPr lvl="1"/>
            <a:r>
              <a:rPr lang="en-US">
                <a:latin typeface="Arial Narrow" charset="0"/>
                <a:ea typeface="ＭＳ Ｐゴシック" charset="0"/>
              </a:rPr>
              <a:t>Use heuristic minimizer like Espresso</a:t>
            </a:r>
          </a:p>
          <a:p>
            <a:pPr lvl="1"/>
            <a:r>
              <a:rPr lang="en-US">
                <a:latin typeface="Arial Narrow" charset="0"/>
                <a:ea typeface="ＭＳ Ｐゴシック" charset="0"/>
              </a:rPr>
              <a:t>Modify fanin of target node</a:t>
            </a:r>
          </a:p>
          <a:p>
            <a:r>
              <a:rPr lang="en-US">
                <a:latin typeface="Arial Narrow" charset="0"/>
                <a:ea typeface="ＭＳ Ｐゴシック" charset="0"/>
                <a:cs typeface="ＭＳ Ｐゴシック" charset="0"/>
              </a:rPr>
              <a:t>Example:</a:t>
            </a:r>
          </a:p>
          <a:p>
            <a:pPr lvl="1"/>
            <a:r>
              <a:rPr lang="en-US">
                <a:solidFill>
                  <a:schemeClr val="bg2"/>
                </a:solidFill>
                <a:latin typeface="Arial Narrow" charset="0"/>
                <a:ea typeface="ＭＳ Ｐゴシック" charset="0"/>
              </a:rPr>
              <a:t>u = q</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c + qc</a:t>
            </a:r>
            <a:r>
              <a:rPr lang="ja-JP" altLang="en-US">
                <a:solidFill>
                  <a:schemeClr val="bg2"/>
                </a:solidFill>
                <a:latin typeface="Arial Narrow" charset="0"/>
                <a:ea typeface="ＭＳ Ｐゴシック" charset="0"/>
              </a:rPr>
              <a:t>’</a:t>
            </a:r>
            <a:r>
              <a:rPr lang="en-US">
                <a:solidFill>
                  <a:schemeClr val="bg2"/>
                </a:solidFill>
                <a:latin typeface="Arial Narrow" charset="0"/>
                <a:ea typeface="ＭＳ Ｐゴシック" charset="0"/>
              </a:rPr>
              <a:t> + qc;</a:t>
            </a:r>
          </a:p>
          <a:p>
            <a:pPr lvl="1"/>
            <a:r>
              <a:rPr lang="en-US">
                <a:solidFill>
                  <a:schemeClr val="bg2"/>
                </a:solidFill>
                <a:latin typeface="Arial Narrow" charset="0"/>
                <a:ea typeface="ＭＳ Ｐゴシック" charset="0"/>
              </a:rPr>
              <a:t>u = q + 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606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606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960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5734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D0B366D-BAE2-A544-B1A8-48943A698B9B}" type="slidenum">
              <a:rPr lang="en-US" sz="1400" b="0" i="0"/>
              <a:pPr/>
              <a:t>21</a:t>
            </a:fld>
            <a:endParaRPr lang="en-US" sz="1400" b="0" i="0"/>
          </a:p>
        </p:txBody>
      </p:sp>
      <p:sp>
        <p:nvSpPr>
          <p:cNvPr id="5734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pic>
        <p:nvPicPr>
          <p:cNvPr id="57349"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877888" y="965200"/>
            <a:ext cx="7331075" cy="5341938"/>
          </a:xfr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5939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5011760-EF35-6B4D-9C66-3B18EB581931}" type="slidenum">
              <a:rPr lang="en-US" sz="1400" b="0" i="0"/>
              <a:pPr/>
              <a:t>22</a:t>
            </a:fld>
            <a:endParaRPr lang="en-US" sz="1400" b="0" i="0"/>
          </a:p>
        </p:txBody>
      </p:sp>
      <p:sp>
        <p:nvSpPr>
          <p:cNvPr id="5939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Substitution</a:t>
            </a:r>
          </a:p>
        </p:txBody>
      </p:sp>
      <p:sp>
        <p:nvSpPr>
          <p:cNvPr id="1380355"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Simplify a local function by using an additional input</a:t>
            </a:r>
            <a:br>
              <a:rPr lang="en-US">
                <a:latin typeface="Arial Narrow" charset="0"/>
                <a:ea typeface="ＭＳ Ｐゴシック" charset="0"/>
                <a:cs typeface="ＭＳ Ｐゴシック" charset="0"/>
              </a:rPr>
            </a:br>
            <a:r>
              <a:rPr lang="en-US">
                <a:latin typeface="Arial Narrow" charset="0"/>
                <a:ea typeface="ＭＳ Ｐゴシック" charset="0"/>
                <a:cs typeface="ＭＳ Ｐゴシック" charset="0"/>
              </a:rPr>
              <a:t>that was not previously in its support set</a:t>
            </a:r>
          </a:p>
          <a:p>
            <a:r>
              <a:rPr lang="en-US">
                <a:latin typeface="Arial Narrow" charset="0"/>
                <a:ea typeface="ＭＳ Ｐゴシック" charset="0"/>
                <a:cs typeface="ＭＳ Ｐゴシック" charset="0"/>
              </a:rPr>
              <a:t>Example:</a:t>
            </a:r>
          </a:p>
          <a:p>
            <a:pPr lvl="1"/>
            <a:r>
              <a:rPr lang="en-US">
                <a:solidFill>
                  <a:schemeClr val="bg2"/>
                </a:solidFill>
                <a:latin typeface="Arial Narrow" charset="0"/>
                <a:ea typeface="ＭＳ Ｐゴシック" charset="0"/>
              </a:rPr>
              <a:t>t = ka + kb + e;</a:t>
            </a:r>
          </a:p>
          <a:p>
            <a:pPr lvl="1"/>
            <a:r>
              <a:rPr lang="en-US">
                <a:solidFill>
                  <a:schemeClr val="bg2"/>
                </a:solidFill>
                <a:latin typeface="Arial Narrow" charset="0"/>
                <a:ea typeface="ＭＳ Ｐゴシック" charset="0"/>
              </a:rPr>
              <a:t>t = kq + e;</a:t>
            </a:r>
          </a:p>
          <a:p>
            <a:pPr lvl="1"/>
            <a:r>
              <a:rPr lang="en-US">
                <a:latin typeface="Arial Narrow" charset="0"/>
                <a:ea typeface="ＭＳ Ｐゴシック" charset="0"/>
              </a:rPr>
              <a:t>Because </a:t>
            </a:r>
            <a:r>
              <a:rPr lang="en-US">
                <a:solidFill>
                  <a:schemeClr val="bg2"/>
                </a:solidFill>
                <a:latin typeface="Arial Narrow" charset="0"/>
                <a:ea typeface="ＭＳ Ｐゴシック" charset="0"/>
              </a:rPr>
              <a:t>q = a + b</a:t>
            </a:r>
            <a:r>
              <a:rPr lang="en-US">
                <a:latin typeface="Arial Narrow" charset="0"/>
                <a:ea typeface="ＭＳ Ｐゴシック" charset="0"/>
              </a:rPr>
              <a:t> is already part of the network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03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035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035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03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6144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4E39E4D-4974-054D-8638-83A82FB6C8D4}" type="slidenum">
              <a:rPr lang="en-US" sz="1400" b="0" i="0"/>
              <a:pPr/>
              <a:t>23</a:t>
            </a:fld>
            <a:endParaRPr lang="en-US" sz="1400" b="0" i="0"/>
          </a:p>
        </p:txBody>
      </p:sp>
      <p:sp>
        <p:nvSpPr>
          <p:cNvPr id="6144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pic>
        <p:nvPicPr>
          <p:cNvPr id="61445"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917575" y="936625"/>
            <a:ext cx="7275513" cy="5367338"/>
          </a:xfr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4"/>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63491" name="Slide Number Placeholder 5"/>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35F1D2E-FCD5-BB46-B910-11B95962D471}" type="slidenum">
              <a:rPr lang="en-US" sz="1400" b="0" i="0"/>
              <a:pPr/>
              <a:t>24</a:t>
            </a:fld>
            <a:endParaRPr lang="en-US" sz="1400" b="0" i="0"/>
          </a:p>
        </p:txBody>
      </p:sp>
      <p:sp>
        <p:nvSpPr>
          <p:cNvPr id="6349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 – Sequence of transformations</a:t>
            </a:r>
          </a:p>
        </p:txBody>
      </p:sp>
      <p:sp>
        <p:nvSpPr>
          <p:cNvPr id="63493" name="Rectangle 3"/>
          <p:cNvSpPr>
            <a:spLocks noGrp="1" noChangeArrowheads="1"/>
          </p:cNvSpPr>
          <p:nvPr>
            <p:ph type="body" sz="half" idx="1"/>
          </p:nvPr>
        </p:nvSpPr>
        <p:spPr>
          <a:xfrm>
            <a:off x="133350" y="2000250"/>
            <a:ext cx="4273550" cy="5207000"/>
          </a:xfrm>
        </p:spPr>
        <p:txBody>
          <a:bodyPr/>
          <a:lstStyle/>
          <a:p>
            <a:pPr lvl="1">
              <a:lnSpc>
                <a:spcPct val="80000"/>
              </a:lnSpc>
            </a:pPr>
            <a:r>
              <a:rPr lang="en-US" sz="2000">
                <a:solidFill>
                  <a:schemeClr val="bg2"/>
                </a:solidFill>
                <a:latin typeface="Arial Narrow" charset="0"/>
                <a:ea typeface="ＭＳ Ｐゴシック" charset="0"/>
              </a:rPr>
              <a:t>j = a</a:t>
            </a:r>
            <a:r>
              <a:rPr lang="ja-JP" altLang="en-US" sz="2000">
                <a:solidFill>
                  <a:schemeClr val="bg2"/>
                </a:solidFill>
                <a:latin typeface="Arial Narrow" charset="0"/>
                <a:ea typeface="ＭＳ Ｐゴシック" charset="0"/>
              </a:rPr>
              <a:t>’</a:t>
            </a:r>
            <a:r>
              <a:rPr lang="en-US" sz="2000">
                <a:solidFill>
                  <a:schemeClr val="bg2"/>
                </a:solidFill>
                <a:latin typeface="Arial Narrow" charset="0"/>
                <a:ea typeface="ＭＳ Ｐゴシック" charset="0"/>
              </a:rPr>
              <a:t> + b + c</a:t>
            </a:r>
          </a:p>
          <a:p>
            <a:pPr lvl="1">
              <a:lnSpc>
                <a:spcPct val="80000"/>
              </a:lnSpc>
            </a:pPr>
            <a:r>
              <a:rPr lang="en-US" sz="2000">
                <a:solidFill>
                  <a:schemeClr val="bg2"/>
                </a:solidFill>
                <a:latin typeface="Arial Narrow" charset="0"/>
                <a:ea typeface="ＭＳ Ｐゴシック" charset="0"/>
              </a:rPr>
              <a:t>k = c + d</a:t>
            </a:r>
          </a:p>
          <a:p>
            <a:pPr lvl="1">
              <a:lnSpc>
                <a:spcPct val="80000"/>
              </a:lnSpc>
            </a:pPr>
            <a:r>
              <a:rPr lang="en-US" sz="2000">
                <a:solidFill>
                  <a:schemeClr val="bg2"/>
                </a:solidFill>
                <a:latin typeface="Arial Narrow" charset="0"/>
                <a:ea typeface="ＭＳ Ｐゴシック" charset="0"/>
              </a:rPr>
              <a:t>q = a + b</a:t>
            </a:r>
          </a:p>
          <a:p>
            <a:pPr lvl="1">
              <a:lnSpc>
                <a:spcPct val="80000"/>
              </a:lnSpc>
            </a:pPr>
            <a:r>
              <a:rPr lang="en-US" sz="2000">
                <a:solidFill>
                  <a:schemeClr val="bg2"/>
                </a:solidFill>
                <a:latin typeface="Arial Narrow" charset="0"/>
                <a:ea typeface="ＭＳ Ｐゴシック" charset="0"/>
              </a:rPr>
              <a:t>s = ke + a</a:t>
            </a:r>
            <a:r>
              <a:rPr lang="ja-JP" altLang="en-US" sz="2000">
                <a:solidFill>
                  <a:schemeClr val="bg2"/>
                </a:solidFill>
                <a:latin typeface="Arial Narrow" charset="0"/>
                <a:ea typeface="ＭＳ Ｐゴシック" charset="0"/>
              </a:rPr>
              <a:t>’</a:t>
            </a:r>
            <a:r>
              <a:rPr lang="en-US" sz="2000">
                <a:solidFill>
                  <a:schemeClr val="bg2"/>
                </a:solidFill>
                <a:latin typeface="Arial Narrow" charset="0"/>
                <a:ea typeface="ＭＳ Ｐゴシック" charset="0"/>
              </a:rPr>
              <a:t> + b</a:t>
            </a:r>
            <a:r>
              <a:rPr lang="ja-JP" altLang="en-US" sz="2000">
                <a:solidFill>
                  <a:schemeClr val="bg2"/>
                </a:solidFill>
                <a:latin typeface="Arial Narrow" charset="0"/>
                <a:ea typeface="ＭＳ Ｐゴシック" charset="0"/>
              </a:rPr>
              <a:t>’</a:t>
            </a:r>
            <a:endParaRPr lang="en-US" sz="2000">
              <a:solidFill>
                <a:schemeClr val="bg2"/>
              </a:solidFill>
              <a:latin typeface="Arial Narrow" charset="0"/>
              <a:ea typeface="ＭＳ Ｐゴシック" charset="0"/>
            </a:endParaRPr>
          </a:p>
          <a:p>
            <a:pPr lvl="1">
              <a:lnSpc>
                <a:spcPct val="80000"/>
              </a:lnSpc>
            </a:pPr>
            <a:r>
              <a:rPr lang="en-US" sz="2000">
                <a:solidFill>
                  <a:schemeClr val="bg2"/>
                </a:solidFill>
                <a:latin typeface="Arial Narrow" charset="0"/>
                <a:ea typeface="ＭＳ Ｐゴシック" charset="0"/>
              </a:rPr>
              <a:t>t = kq + e</a:t>
            </a:r>
          </a:p>
          <a:p>
            <a:pPr lvl="1">
              <a:lnSpc>
                <a:spcPct val="80000"/>
              </a:lnSpc>
            </a:pPr>
            <a:r>
              <a:rPr lang="en-US" sz="2000">
                <a:solidFill>
                  <a:schemeClr val="bg2"/>
                </a:solidFill>
                <a:latin typeface="Arial Narrow" charset="0"/>
                <a:ea typeface="ＭＳ Ｐゴシック" charset="0"/>
              </a:rPr>
              <a:t>u = q + c</a:t>
            </a:r>
          </a:p>
          <a:p>
            <a:pPr lvl="1">
              <a:lnSpc>
                <a:spcPct val="80000"/>
              </a:lnSpc>
            </a:pPr>
            <a:r>
              <a:rPr lang="en-US" sz="2000">
                <a:solidFill>
                  <a:schemeClr val="bg2"/>
                </a:solidFill>
                <a:latin typeface="Arial Narrow" charset="0"/>
                <a:ea typeface="ＭＳ Ｐゴシック" charset="0"/>
              </a:rPr>
              <a:t>v = jd + ae</a:t>
            </a:r>
            <a:r>
              <a:rPr lang="ja-JP" altLang="en-US" sz="2000">
                <a:solidFill>
                  <a:schemeClr val="bg2"/>
                </a:solidFill>
                <a:latin typeface="Arial Narrow" charset="0"/>
                <a:ea typeface="ＭＳ Ｐゴシック" charset="0"/>
              </a:rPr>
              <a:t>’</a:t>
            </a:r>
            <a:endParaRPr lang="en-US" sz="2000">
              <a:solidFill>
                <a:schemeClr val="bg2"/>
              </a:solidFill>
              <a:latin typeface="Arial Narrow" charset="0"/>
              <a:ea typeface="ＭＳ Ｐゴシック" charset="0"/>
            </a:endParaRPr>
          </a:p>
        </p:txBody>
      </p:sp>
      <p:pic>
        <p:nvPicPr>
          <p:cNvPr id="63494" name="Picture 7"/>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695575" y="1784350"/>
            <a:ext cx="6296025" cy="2944813"/>
          </a:xfr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6553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3F8B392C-EAC2-B647-B95A-8430A4C52426}" type="slidenum">
              <a:rPr lang="en-US" sz="1400" b="0" i="0"/>
              <a:pPr/>
              <a:t>25</a:t>
            </a:fld>
            <a:endParaRPr lang="en-US" sz="1400" b="0" i="0"/>
          </a:p>
        </p:txBody>
      </p:sp>
      <p:sp>
        <p:nvSpPr>
          <p:cNvPr id="6554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Optimization approaches</a:t>
            </a:r>
          </a:p>
        </p:txBody>
      </p:sp>
      <p:sp>
        <p:nvSpPr>
          <p:cNvPr id="65541" name="Rectangle 3"/>
          <p:cNvSpPr>
            <a:spLocks noGrp="1" noChangeArrowheads="1"/>
          </p:cNvSpPr>
          <p:nvPr>
            <p:ph type="body" idx="1"/>
          </p:nvPr>
        </p:nvSpPr>
        <p:spPr>
          <a:xfrm>
            <a:off x="0" y="985838"/>
            <a:ext cx="9144000" cy="5300662"/>
          </a:xfrm>
        </p:spPr>
        <p:txBody>
          <a:bodyPr/>
          <a:lstStyle/>
          <a:p>
            <a:r>
              <a:rPr lang="en-US" dirty="0">
                <a:latin typeface="Arial Narrow" charset="0"/>
                <a:ea typeface="ＭＳ Ｐゴシック" charset="0"/>
                <a:cs typeface="ＭＳ Ｐゴシック" charset="0"/>
              </a:rPr>
              <a:t>Algorithmic approach</a:t>
            </a:r>
          </a:p>
          <a:p>
            <a:pPr lvl="1"/>
            <a:r>
              <a:rPr lang="en-US" dirty="0">
                <a:latin typeface="Arial Narrow" charset="0"/>
                <a:ea typeface="ＭＳ Ｐゴシック" charset="0"/>
              </a:rPr>
              <a:t>Define an algorithm for each transformation type</a:t>
            </a:r>
          </a:p>
          <a:p>
            <a:pPr lvl="1"/>
            <a:r>
              <a:rPr lang="en-US" dirty="0">
                <a:latin typeface="Arial Narrow" charset="0"/>
                <a:ea typeface="ＭＳ Ｐゴシック" charset="0"/>
              </a:rPr>
              <a:t>Algorithm is an </a:t>
            </a:r>
            <a:r>
              <a:rPr lang="en-US" i="1" dirty="0">
                <a:latin typeface="Arial Narrow" charset="0"/>
                <a:ea typeface="ＭＳ Ｐゴシック" charset="0"/>
              </a:rPr>
              <a:t>operator</a:t>
            </a:r>
            <a:r>
              <a:rPr lang="en-US" dirty="0">
                <a:latin typeface="Arial Narrow" charset="0"/>
                <a:ea typeface="ＭＳ Ｐゴシック" charset="0"/>
              </a:rPr>
              <a:t> on the network</a:t>
            </a:r>
          </a:p>
          <a:p>
            <a:pPr lvl="1"/>
            <a:r>
              <a:rPr lang="en-US" dirty="0">
                <a:latin typeface="Arial Narrow" charset="0"/>
                <a:ea typeface="ＭＳ Ｐゴシック" charset="0"/>
              </a:rPr>
              <a:t>Algorithms are sequenced by </a:t>
            </a:r>
            <a:r>
              <a:rPr lang="en-US" i="1" dirty="0">
                <a:latin typeface="Arial Narrow" charset="0"/>
                <a:ea typeface="ＭＳ Ｐゴシック" charset="0"/>
              </a:rPr>
              <a:t>scripts</a:t>
            </a:r>
          </a:p>
          <a:p>
            <a:r>
              <a:rPr lang="en-US" dirty="0">
                <a:latin typeface="Arial Narrow" charset="0"/>
                <a:ea typeface="ＭＳ Ｐゴシック" charset="0"/>
                <a:cs typeface="ＭＳ Ｐゴシック" charset="0"/>
              </a:rPr>
              <a:t>Rule-based approach</a:t>
            </a:r>
          </a:p>
          <a:p>
            <a:pPr lvl="1"/>
            <a:r>
              <a:rPr lang="en-US" dirty="0">
                <a:latin typeface="Arial Narrow" charset="0"/>
                <a:ea typeface="ＭＳ Ｐゴシック" charset="0"/>
              </a:rPr>
              <a:t>Rule data base</a:t>
            </a:r>
          </a:p>
          <a:p>
            <a:pPr lvl="2"/>
            <a:r>
              <a:rPr lang="en-US" dirty="0">
                <a:latin typeface="Arial Narrow" charset="0"/>
                <a:ea typeface="ＭＳ Ｐゴシック" charset="0"/>
              </a:rPr>
              <a:t>Set of pattern pairs</a:t>
            </a:r>
          </a:p>
          <a:p>
            <a:pPr lvl="1"/>
            <a:r>
              <a:rPr lang="en-US" dirty="0">
                <a:latin typeface="Arial Narrow" charset="0"/>
                <a:ea typeface="ＭＳ Ｐゴシック" charset="0"/>
              </a:rPr>
              <a:t>Pattern replacement is driven by rules</a:t>
            </a:r>
          </a:p>
          <a:p>
            <a:r>
              <a:rPr lang="en-US" dirty="0">
                <a:latin typeface="Arial Narrow" charset="0"/>
                <a:ea typeface="ＭＳ Ｐゴシック" charset="0"/>
                <a:cs typeface="ＭＳ Ｐゴシック" charset="0"/>
              </a:rPr>
              <a:t>Most modern tools use the algorithmic approach to synthesis, even though rules are used to address specific issues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5541">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541">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54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554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5541">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5541">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541">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554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1"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6758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15A090BC-8B8D-3741-94B8-597F7DED3485}" type="slidenum">
              <a:rPr lang="en-US" sz="1400" b="0" i="0"/>
              <a:pPr/>
              <a:t>26</a:t>
            </a:fld>
            <a:endParaRPr lang="en-US" sz="1400" b="0" i="0"/>
          </a:p>
        </p:txBody>
      </p:sp>
      <p:sp>
        <p:nvSpPr>
          <p:cNvPr id="6758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Boolean and algebraic methods</a:t>
            </a:r>
          </a:p>
        </p:txBody>
      </p:sp>
      <p:sp>
        <p:nvSpPr>
          <p:cNvPr id="67589"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Boolean methods for multilevel synthesis</a:t>
            </a:r>
          </a:p>
          <a:p>
            <a:pPr lvl="1"/>
            <a:r>
              <a:rPr lang="en-US">
                <a:latin typeface="Arial Narrow" charset="0"/>
                <a:ea typeface="ＭＳ Ｐゴシック" charset="0"/>
              </a:rPr>
              <a:t>Exploit properties of Boolean functions</a:t>
            </a:r>
          </a:p>
          <a:p>
            <a:pPr lvl="1"/>
            <a:r>
              <a:rPr lang="en-US">
                <a:latin typeface="Arial Narrow" charset="0"/>
                <a:ea typeface="ＭＳ Ｐゴシック" charset="0"/>
              </a:rPr>
              <a:t>Use </a:t>
            </a:r>
            <a:r>
              <a:rPr lang="en-US" i="1">
                <a:latin typeface="Arial Narrow" charset="0"/>
                <a:ea typeface="ＭＳ Ｐゴシック" charset="0"/>
              </a:rPr>
              <a:t>don</a:t>
            </a:r>
            <a:r>
              <a:rPr lang="ja-JP" altLang="en-US" i="1">
                <a:latin typeface="Arial Narrow" charset="0"/>
                <a:ea typeface="ＭＳ Ｐゴシック" charset="0"/>
              </a:rPr>
              <a:t>’</a:t>
            </a:r>
            <a:r>
              <a:rPr lang="en-US" i="1">
                <a:latin typeface="Arial Narrow" charset="0"/>
                <a:ea typeface="ＭＳ Ｐゴシック" charset="0"/>
              </a:rPr>
              <a:t>t care</a:t>
            </a:r>
            <a:r>
              <a:rPr lang="en-US">
                <a:latin typeface="Arial Narrow" charset="0"/>
                <a:ea typeface="ＭＳ Ｐゴシック" charset="0"/>
              </a:rPr>
              <a:t> conditions</a:t>
            </a:r>
          </a:p>
          <a:p>
            <a:pPr lvl="1"/>
            <a:r>
              <a:rPr lang="en-US">
                <a:latin typeface="Arial Narrow" charset="0"/>
                <a:ea typeface="ＭＳ Ｐゴシック" charset="0"/>
              </a:rPr>
              <a:t>Computationally intensive</a:t>
            </a:r>
          </a:p>
          <a:p>
            <a:r>
              <a:rPr lang="en-US">
                <a:latin typeface="Arial Narrow" charset="0"/>
                <a:ea typeface="ＭＳ Ｐゴシック" charset="0"/>
                <a:cs typeface="ＭＳ Ｐゴシック" charset="0"/>
              </a:rPr>
              <a:t>Algebraic methods</a:t>
            </a:r>
          </a:p>
          <a:p>
            <a:pPr lvl="1"/>
            <a:r>
              <a:rPr lang="en-US">
                <a:latin typeface="Arial Narrow" charset="0"/>
                <a:ea typeface="ＭＳ Ｐゴシック" charset="0"/>
              </a:rPr>
              <a:t>Use polynomial abstraction of logic function</a:t>
            </a:r>
          </a:p>
          <a:p>
            <a:pPr lvl="1"/>
            <a:r>
              <a:rPr lang="en-US">
                <a:latin typeface="Arial Narrow" charset="0"/>
                <a:ea typeface="ＭＳ Ｐゴシック" charset="0"/>
              </a:rPr>
              <a:t>Simpler, faster, weaker</a:t>
            </a:r>
          </a:p>
          <a:p>
            <a:pPr lvl="1"/>
            <a:r>
              <a:rPr lang="en-US">
                <a:latin typeface="Arial Narrow" charset="0"/>
                <a:ea typeface="ＭＳ Ｐゴシック" charset="0"/>
              </a:rPr>
              <a:t>Widely used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6963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6BC6FAF9-F4E9-DE49-A4E6-CFBB61C68EDA}" type="slidenum">
              <a:rPr lang="en-US" sz="1400" b="0" i="0"/>
              <a:pPr/>
              <a:t>27</a:t>
            </a:fld>
            <a:endParaRPr lang="en-US" sz="1400" b="0" i="0"/>
          </a:p>
        </p:txBody>
      </p:sp>
      <p:sp>
        <p:nvSpPr>
          <p:cNvPr id="6963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387523"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Boolean substitution:</a:t>
            </a:r>
          </a:p>
          <a:p>
            <a:pPr lvl="1"/>
            <a:r>
              <a:rPr lang="en-US" dirty="0">
                <a:latin typeface="Arial Narrow" charset="0"/>
                <a:ea typeface="ＭＳ Ｐゴシック" charset="0"/>
              </a:rPr>
              <a:t>Given:</a:t>
            </a:r>
            <a:r>
              <a:rPr lang="en-US" dirty="0">
                <a:solidFill>
                  <a:schemeClr val="bg2"/>
                </a:solidFill>
                <a:latin typeface="Arial Narrow" charset="0"/>
                <a:ea typeface="ＭＳ Ｐゴシック" charset="0"/>
              </a:rPr>
              <a:t> h = a + </a:t>
            </a:r>
            <a:r>
              <a:rPr lang="en-US" dirty="0" err="1">
                <a:solidFill>
                  <a:schemeClr val="bg2"/>
                </a:solidFill>
                <a:latin typeface="Arial Narrow" charset="0"/>
                <a:ea typeface="ＭＳ Ｐゴシック" charset="0"/>
              </a:rPr>
              <a:t>bcd</a:t>
            </a:r>
            <a:r>
              <a:rPr lang="en-US" dirty="0">
                <a:solidFill>
                  <a:schemeClr val="bg2"/>
                </a:solidFill>
                <a:latin typeface="Arial Narrow" charset="0"/>
                <a:ea typeface="ＭＳ Ｐゴシック" charset="0"/>
              </a:rPr>
              <a:t> + e;   q = a + cd;</a:t>
            </a:r>
          </a:p>
          <a:p>
            <a:pPr lvl="1"/>
            <a:r>
              <a:rPr lang="en-US" dirty="0">
                <a:latin typeface="Arial Narrow" charset="0"/>
                <a:ea typeface="ＭＳ Ｐゴシック" charset="0"/>
              </a:rPr>
              <a:t>Obtain:</a:t>
            </a:r>
            <a:r>
              <a:rPr lang="en-US" dirty="0">
                <a:solidFill>
                  <a:schemeClr val="bg2"/>
                </a:solidFill>
                <a:latin typeface="Arial Narrow" charset="0"/>
                <a:ea typeface="ＭＳ Ｐゴシック" charset="0"/>
              </a:rPr>
              <a:t> h = a + </a:t>
            </a:r>
            <a:r>
              <a:rPr lang="en-US" dirty="0" err="1">
                <a:solidFill>
                  <a:schemeClr val="bg2"/>
                </a:solidFill>
                <a:latin typeface="Arial Narrow" charset="0"/>
                <a:ea typeface="ＭＳ Ｐゴシック" charset="0"/>
              </a:rPr>
              <a:t>bq</a:t>
            </a:r>
            <a:r>
              <a:rPr lang="en-US" dirty="0">
                <a:solidFill>
                  <a:schemeClr val="bg2"/>
                </a:solidFill>
                <a:latin typeface="Arial Narrow" charset="0"/>
                <a:ea typeface="ＭＳ Ｐゴシック" charset="0"/>
              </a:rPr>
              <a:t> + e;</a:t>
            </a:r>
          </a:p>
          <a:p>
            <a:pPr lvl="1"/>
            <a:r>
              <a:rPr lang="en-US" dirty="0">
                <a:latin typeface="Arial Narrow" charset="0"/>
                <a:ea typeface="ＭＳ Ｐゴシック" charset="0"/>
              </a:rPr>
              <a:t>Because: </a:t>
            </a:r>
            <a:r>
              <a:rPr lang="en-US" dirty="0">
                <a:solidFill>
                  <a:schemeClr val="bg2"/>
                </a:solidFill>
                <a:latin typeface="Arial Narrow" charset="0"/>
                <a:ea typeface="ＭＳ Ｐゴシック" charset="0"/>
              </a:rPr>
              <a:t>a + </a:t>
            </a:r>
            <a:r>
              <a:rPr lang="en-US" dirty="0" err="1">
                <a:solidFill>
                  <a:schemeClr val="bg2"/>
                </a:solidFill>
                <a:latin typeface="Arial Narrow" charset="0"/>
                <a:ea typeface="ＭＳ Ｐゴシック" charset="0"/>
              </a:rPr>
              <a:t>bq</a:t>
            </a:r>
            <a:r>
              <a:rPr lang="en-US" dirty="0">
                <a:solidFill>
                  <a:schemeClr val="bg2"/>
                </a:solidFill>
                <a:latin typeface="Arial Narrow" charset="0"/>
                <a:ea typeface="ＭＳ Ｐゴシック" charset="0"/>
              </a:rPr>
              <a:t> +e = a + b(</a:t>
            </a:r>
            <a:r>
              <a:rPr lang="en-US" dirty="0" err="1">
                <a:solidFill>
                  <a:schemeClr val="bg2"/>
                </a:solidFill>
                <a:latin typeface="Arial Narrow" charset="0"/>
                <a:ea typeface="ＭＳ Ｐゴシック" charset="0"/>
              </a:rPr>
              <a:t>a+cd</a:t>
            </a:r>
            <a:r>
              <a:rPr lang="en-US" dirty="0">
                <a:solidFill>
                  <a:schemeClr val="bg2"/>
                </a:solidFill>
                <a:latin typeface="Arial Narrow" charset="0"/>
                <a:ea typeface="ＭＳ Ｐゴシック" charset="0"/>
              </a:rPr>
              <a:t>) + e = a + </a:t>
            </a:r>
            <a:r>
              <a:rPr lang="en-US" dirty="0" err="1">
                <a:solidFill>
                  <a:schemeClr val="bg2"/>
                </a:solidFill>
                <a:latin typeface="Arial Narrow" charset="0"/>
                <a:ea typeface="ＭＳ Ｐゴシック" charset="0"/>
              </a:rPr>
              <a:t>bcd</a:t>
            </a:r>
            <a:r>
              <a:rPr lang="en-US" dirty="0">
                <a:solidFill>
                  <a:schemeClr val="bg2"/>
                </a:solidFill>
                <a:latin typeface="Arial Narrow" charset="0"/>
                <a:ea typeface="ＭＳ Ｐゴシック" charset="0"/>
              </a:rPr>
              <a:t> + e;</a:t>
            </a:r>
          </a:p>
          <a:p>
            <a:r>
              <a:rPr lang="en-US" dirty="0">
                <a:latin typeface="Arial Narrow" charset="0"/>
                <a:ea typeface="ＭＳ Ｐゴシック" charset="0"/>
                <a:cs typeface="ＭＳ Ｐゴシック" charset="0"/>
              </a:rPr>
              <a:t>Algebraic substitution:</a:t>
            </a:r>
          </a:p>
          <a:p>
            <a:pPr lvl="1"/>
            <a:r>
              <a:rPr lang="en-US" dirty="0">
                <a:latin typeface="Arial Narrow" charset="0"/>
                <a:ea typeface="ＭＳ Ｐゴシック" charset="0"/>
              </a:rPr>
              <a:t>Given:</a:t>
            </a:r>
            <a:r>
              <a:rPr lang="en-US" dirty="0">
                <a:solidFill>
                  <a:schemeClr val="bg2"/>
                </a:solidFill>
                <a:latin typeface="Arial Narrow" charset="0"/>
                <a:ea typeface="ＭＳ Ｐゴシック" charset="0"/>
              </a:rPr>
              <a:t>  t = ka + kb + e; q = a + b;</a:t>
            </a:r>
          </a:p>
          <a:p>
            <a:pPr lvl="1"/>
            <a:r>
              <a:rPr lang="en-US" dirty="0">
                <a:latin typeface="Arial Narrow" charset="0"/>
                <a:ea typeface="ＭＳ Ｐゴシック" charset="0"/>
              </a:rPr>
              <a:t>Obtain:</a:t>
            </a:r>
            <a:r>
              <a:rPr lang="en-US" dirty="0">
                <a:solidFill>
                  <a:schemeClr val="bg2"/>
                </a:solidFill>
                <a:latin typeface="Arial Narrow" charset="0"/>
                <a:ea typeface="ＭＳ Ｐゴシック" charset="0"/>
              </a:rPr>
              <a:t> t = </a:t>
            </a:r>
            <a:r>
              <a:rPr lang="en-US" dirty="0" err="1">
                <a:solidFill>
                  <a:schemeClr val="bg2"/>
                </a:solidFill>
                <a:latin typeface="Arial Narrow" charset="0"/>
                <a:ea typeface="ＭＳ Ｐゴシック" charset="0"/>
              </a:rPr>
              <a:t>kq</a:t>
            </a:r>
            <a:r>
              <a:rPr lang="en-US" dirty="0">
                <a:solidFill>
                  <a:schemeClr val="bg2"/>
                </a:solidFill>
                <a:latin typeface="Arial Narrow" charset="0"/>
                <a:ea typeface="ＭＳ Ｐゴシック" charset="0"/>
              </a:rPr>
              <a:t> + e;</a:t>
            </a:r>
          </a:p>
          <a:p>
            <a:pPr lvl="1"/>
            <a:r>
              <a:rPr lang="en-US" dirty="0">
                <a:latin typeface="Arial Narrow" charset="0"/>
                <a:ea typeface="ＭＳ Ｐゴシック" charset="0"/>
              </a:rPr>
              <a:t>Because: </a:t>
            </a:r>
            <a:r>
              <a:rPr lang="en-US" dirty="0" err="1">
                <a:solidFill>
                  <a:schemeClr val="bg2"/>
                </a:solidFill>
                <a:latin typeface="Arial Narrow" charset="0"/>
                <a:ea typeface="ＭＳ Ｐゴシック" charset="0"/>
              </a:rPr>
              <a:t>kq</a:t>
            </a:r>
            <a:r>
              <a:rPr lang="en-US" dirty="0">
                <a:solidFill>
                  <a:schemeClr val="bg2"/>
                </a:solidFill>
                <a:latin typeface="Arial Narrow" charset="0"/>
                <a:ea typeface="ＭＳ Ｐゴシック" charset="0"/>
              </a:rPr>
              <a:t> = ka + kb;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752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752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752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75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7168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1C091466-756B-584B-A947-9C19CDA5F64F}" type="slidenum">
              <a:rPr lang="en-US" sz="1400" b="0" i="0"/>
              <a:pPr/>
              <a:t>28</a:t>
            </a:fld>
            <a:endParaRPr lang="en-US" sz="1400" b="0" i="0"/>
          </a:p>
        </p:txBody>
      </p:sp>
      <p:sp>
        <p:nvSpPr>
          <p:cNvPr id="7168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Module 2</a:t>
            </a:r>
          </a:p>
        </p:txBody>
      </p:sp>
      <p:sp>
        <p:nvSpPr>
          <p:cNvPr id="71685"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Objective</a:t>
            </a:r>
          </a:p>
          <a:p>
            <a:pPr lvl="1"/>
            <a:r>
              <a:rPr lang="en-US">
                <a:latin typeface="Arial Narrow" charset="0"/>
                <a:ea typeface="ＭＳ Ｐゴシック" charset="0"/>
              </a:rPr>
              <a:t>Algebraic model</a:t>
            </a:r>
          </a:p>
          <a:p>
            <a:pPr lvl="1"/>
            <a:r>
              <a:rPr lang="en-US">
                <a:latin typeface="Arial Narrow" charset="0"/>
                <a:ea typeface="ＭＳ Ｐゴシック" charset="0"/>
              </a:rPr>
              <a:t>Algebraic division</a:t>
            </a:r>
          </a:p>
          <a:p>
            <a:pPr lvl="1"/>
            <a:r>
              <a:rPr lang="en-US">
                <a:latin typeface="Arial Narrow" charset="0"/>
                <a:ea typeface="ＭＳ Ｐゴシック" charset="0"/>
              </a:rPr>
              <a:t>Kernel theory and applications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7373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1091D5D-9F53-7F47-AAB1-408C22D39DE3}" type="slidenum">
              <a:rPr lang="en-US" sz="1400" b="0" i="0"/>
              <a:pPr/>
              <a:t>29</a:t>
            </a:fld>
            <a:endParaRPr lang="en-US" sz="1400" b="0" i="0"/>
          </a:p>
        </p:txBody>
      </p:sp>
      <p:sp>
        <p:nvSpPr>
          <p:cNvPr id="7373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Algebraic model</a:t>
            </a:r>
          </a:p>
        </p:txBody>
      </p:sp>
      <p:sp>
        <p:nvSpPr>
          <p:cNvPr id="1391619"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Boolean algebra</a:t>
            </a:r>
          </a:p>
          <a:p>
            <a:pPr lvl="1"/>
            <a:r>
              <a:rPr lang="en-US">
                <a:latin typeface="Arial Narrow" charset="0"/>
                <a:ea typeface="ＭＳ Ｐゴシック" charset="0"/>
              </a:rPr>
              <a:t>Complement</a:t>
            </a:r>
          </a:p>
          <a:p>
            <a:pPr lvl="1"/>
            <a:r>
              <a:rPr lang="en-US">
                <a:latin typeface="Arial Narrow" charset="0"/>
                <a:ea typeface="ＭＳ Ｐゴシック" charset="0"/>
              </a:rPr>
              <a:t>Symmetric distribution laws</a:t>
            </a:r>
          </a:p>
          <a:p>
            <a:pPr lvl="1"/>
            <a:r>
              <a:rPr lang="en-US" i="1">
                <a:latin typeface="Arial Narrow" charset="0"/>
                <a:ea typeface="ＭＳ Ｐゴシック" charset="0"/>
              </a:rPr>
              <a:t>Don</a:t>
            </a:r>
            <a:r>
              <a:rPr lang="ja-JP" altLang="en-US" i="1">
                <a:latin typeface="Arial Narrow" charset="0"/>
                <a:ea typeface="ＭＳ Ｐゴシック" charset="0"/>
              </a:rPr>
              <a:t>’</a:t>
            </a:r>
            <a:r>
              <a:rPr lang="en-US" i="1">
                <a:latin typeface="Arial Narrow" charset="0"/>
                <a:ea typeface="ＭＳ Ｐゴシック" charset="0"/>
              </a:rPr>
              <a:t>t care</a:t>
            </a:r>
            <a:r>
              <a:rPr lang="en-US">
                <a:latin typeface="Arial Narrow" charset="0"/>
                <a:ea typeface="ＭＳ Ｐゴシック" charset="0"/>
              </a:rPr>
              <a:t> sets</a:t>
            </a:r>
          </a:p>
          <a:p>
            <a:r>
              <a:rPr lang="en-US">
                <a:latin typeface="Arial Narrow" charset="0"/>
                <a:ea typeface="ＭＳ Ｐゴシック" charset="0"/>
                <a:cs typeface="ＭＳ Ｐゴシック" charset="0"/>
              </a:rPr>
              <a:t>Algebraic models</a:t>
            </a:r>
          </a:p>
          <a:p>
            <a:pPr lvl="1"/>
            <a:r>
              <a:rPr lang="en-US">
                <a:latin typeface="Arial Narrow" charset="0"/>
                <a:ea typeface="ＭＳ Ｐゴシック" charset="0"/>
              </a:rPr>
              <a:t>Look at Boolean expressions as polynomials</a:t>
            </a:r>
          </a:p>
          <a:p>
            <a:pPr lvl="1"/>
            <a:r>
              <a:rPr lang="en-US">
                <a:latin typeface="Arial Narrow" charset="0"/>
                <a:ea typeface="ＭＳ Ｐゴシック" charset="0"/>
              </a:rPr>
              <a:t>Use </a:t>
            </a:r>
            <a:r>
              <a:rPr lang="en-US">
                <a:solidFill>
                  <a:schemeClr val="tx2"/>
                </a:solidFill>
                <a:latin typeface="Arial Narrow" charset="0"/>
                <a:ea typeface="ＭＳ Ｐゴシック" charset="0"/>
              </a:rPr>
              <a:t>sum of product</a:t>
            </a:r>
            <a:r>
              <a:rPr lang="en-US">
                <a:latin typeface="Arial Narrow" charset="0"/>
                <a:ea typeface="ＭＳ Ｐゴシック" charset="0"/>
              </a:rPr>
              <a:t> forms</a:t>
            </a:r>
          </a:p>
          <a:p>
            <a:pPr lvl="2"/>
            <a:r>
              <a:rPr lang="en-US">
                <a:latin typeface="Arial Narrow" charset="0"/>
                <a:ea typeface="ＭＳ Ｐゴシック" charset="0"/>
              </a:rPr>
              <a:t>Minimal w.r.to 1-cube containment</a:t>
            </a:r>
          </a:p>
          <a:p>
            <a:pPr lvl="1"/>
            <a:r>
              <a:rPr lang="en-US">
                <a:latin typeface="Arial Narrow" charset="0"/>
                <a:ea typeface="ＭＳ Ｐゴシック" charset="0"/>
              </a:rPr>
              <a:t>Use polynomial algebra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161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161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1619">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1619">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916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2048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9BBAC41-2E30-F240-BC8D-B5E40ADDFF7F}" type="slidenum">
              <a:rPr lang="en-US" sz="1400" b="0" i="0"/>
              <a:pPr/>
              <a:t>3</a:t>
            </a:fld>
            <a:endParaRPr lang="en-US" sz="1400" b="0" i="0"/>
          </a:p>
        </p:txBody>
      </p:sp>
      <p:sp>
        <p:nvSpPr>
          <p:cNvPr id="20484"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Motivation</a:t>
            </a:r>
          </a:p>
        </p:txBody>
      </p:sp>
      <p:sp>
        <p:nvSpPr>
          <p:cNvPr id="1352707"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Multiple-level logic networks</a:t>
            </a:r>
          </a:p>
          <a:p>
            <a:pPr lvl="1"/>
            <a:r>
              <a:rPr lang="en-US" dirty="0">
                <a:latin typeface="Arial Narrow" charset="0"/>
                <a:ea typeface="ＭＳ Ｐゴシック" charset="0"/>
              </a:rPr>
              <a:t>Semi-custom libraries</a:t>
            </a:r>
          </a:p>
          <a:p>
            <a:pPr lvl="1"/>
            <a:r>
              <a:rPr lang="en-US" dirty="0">
                <a:latin typeface="Arial Narrow" charset="0"/>
                <a:ea typeface="ＭＳ Ｐゴシック" charset="0"/>
              </a:rPr>
              <a:t>Logic gates versus macro-cells</a:t>
            </a:r>
          </a:p>
          <a:p>
            <a:pPr lvl="2"/>
            <a:r>
              <a:rPr lang="en-US" dirty="0">
                <a:latin typeface="Arial Narrow" charset="0"/>
                <a:ea typeface="ＭＳ Ｐゴシック" charset="0"/>
              </a:rPr>
              <a:t>More flexibility</a:t>
            </a:r>
          </a:p>
          <a:p>
            <a:pPr lvl="2"/>
            <a:r>
              <a:rPr lang="en-US" dirty="0">
                <a:latin typeface="Arial Narrow" charset="0"/>
                <a:ea typeface="ＭＳ Ｐゴシック" charset="0"/>
              </a:rPr>
              <a:t>Privilege specific paths on others</a:t>
            </a:r>
          </a:p>
          <a:p>
            <a:pPr lvl="2"/>
            <a:r>
              <a:rPr lang="en-US" dirty="0">
                <a:latin typeface="Arial Narrow" charset="0"/>
                <a:ea typeface="ＭＳ Ｐゴシック" charset="0"/>
              </a:rPr>
              <a:t>Better performance</a:t>
            </a:r>
          </a:p>
          <a:p>
            <a:r>
              <a:rPr lang="en-US" dirty="0">
                <a:latin typeface="Arial Narrow" charset="0"/>
                <a:ea typeface="ＭＳ Ｐゴシック" charset="0"/>
                <a:cs typeface="ＭＳ Ｐゴシック" charset="0"/>
              </a:rPr>
              <a:t>Applicable to a large variety of designs</a:t>
            </a:r>
          </a:p>
          <a:p>
            <a:r>
              <a:rPr lang="en-US" dirty="0">
                <a:latin typeface="Arial Narrow" charset="0"/>
                <a:ea typeface="ＭＳ Ｐゴシック" charset="0"/>
                <a:cs typeface="ＭＳ Ｐゴシック" charset="0"/>
              </a:rPr>
              <a:t>The importance of logic synthesis grew in parallel with the growth of foundries for the semi custom market</a:t>
            </a:r>
          </a:p>
        </p:txBody>
      </p:sp>
      <p:pic>
        <p:nvPicPr>
          <p:cNvPr id="6" name="Picture 4">
            <a:extLst>
              <a:ext uri="{FF2B5EF4-FFF2-40B4-BE49-F238E27FC236}">
                <a16:creationId xmlns:a16="http://schemas.microsoft.com/office/drawing/2014/main" id="{72E37B4C-558F-4EC0-95A8-C99E7F4D31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5639" y="1212645"/>
            <a:ext cx="4087264" cy="2705173"/>
          </a:xfrm>
          <a:prstGeom prst="rect">
            <a:avLst/>
          </a:prstGeom>
          <a:noFill/>
          <a:ln>
            <a:noFill/>
          </a:ln>
          <a:effectLst/>
          <a:extLst>
            <a:ext uri="{909E8E84-426E-40dd-AFC4-6F175D3DCCD1}">
              <a14:hiddenFill xmlns:a14="http://schemas.microsoft.com/office/drawing/2010/main" xmlns="">
                <a:solidFill>
                  <a:srgbClr val="000000"/>
                </a:solidFill>
              </a14:hiddenFill>
            </a:ext>
            <a:ext uri="{91240B29-F687-4f45-9708-019B960494DF}">
              <a14:hiddenLine xmlns:a14="http://schemas.microsoft.com/office/drawing/2010/main" xmlns="" w="9525">
                <a:solidFill>
                  <a:srgbClr val="FFFFFF"/>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2707">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527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7577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693D0816-8E18-E54F-AD67-B335C2AD654D}" type="slidenum">
              <a:rPr lang="en-US" sz="1400" b="0" i="0"/>
              <a:pPr/>
              <a:t>30</a:t>
            </a:fld>
            <a:endParaRPr lang="en-US" sz="1400" b="0" i="0"/>
          </a:p>
        </p:txBody>
      </p:sp>
      <p:sp>
        <p:nvSpPr>
          <p:cNvPr id="7578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Algebraic division</a:t>
            </a:r>
          </a:p>
        </p:txBody>
      </p:sp>
      <p:sp>
        <p:nvSpPr>
          <p:cNvPr id="7578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Given two algebraic expressions</a:t>
            </a:r>
          </a:p>
          <a:p>
            <a:pPr lvl="1"/>
            <a:r>
              <a:rPr lang="en-US">
                <a:latin typeface="Arial Narrow" charset="0"/>
                <a:ea typeface="ＭＳ Ｐゴシック" charset="0"/>
              </a:rPr>
              <a:t>An expression divides algebraically the other</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quotient</a:t>
            </a:r>
            <a:r>
              <a:rPr lang="en-US">
                <a:solidFill>
                  <a:schemeClr val="tx2"/>
                </a:solidFill>
                <a:latin typeface="Arial Narrow" charset="0"/>
                <a:ea typeface="ＭＳ Ｐゴシック" charset="0"/>
              </a:rPr>
              <a:t> = f</a:t>
            </a:r>
            <a:r>
              <a:rPr lang="en-US" baseline="-25000">
                <a:solidFill>
                  <a:schemeClr val="tx2"/>
                </a:solidFill>
                <a:latin typeface="Arial Narrow" charset="0"/>
                <a:ea typeface="ＭＳ Ｐゴシック" charset="0"/>
              </a:rPr>
              <a:t>dividend</a:t>
            </a:r>
            <a:r>
              <a:rPr lang="en-US">
                <a:solidFill>
                  <a:schemeClr val="tx2"/>
                </a:solidFill>
                <a:latin typeface="Arial Narrow" charset="0"/>
                <a:ea typeface="ＭＳ Ｐゴシック" charset="0"/>
              </a:rPr>
              <a:t> / f</a:t>
            </a:r>
            <a:r>
              <a:rPr lang="en-US" baseline="-25000">
                <a:solidFill>
                  <a:schemeClr val="tx2"/>
                </a:solidFill>
                <a:latin typeface="Arial Narrow" charset="0"/>
                <a:ea typeface="ＭＳ Ｐゴシック" charset="0"/>
              </a:rPr>
              <a:t>divisor</a:t>
            </a:r>
            <a:r>
              <a:rPr lang="en-US" baseline="-25000">
                <a:latin typeface="Arial Narrow" charset="0"/>
                <a:ea typeface="ＭＳ Ｐゴシック" charset="0"/>
              </a:rPr>
              <a:t> </a:t>
            </a:r>
            <a:r>
              <a:rPr lang="en-US">
                <a:latin typeface="Arial Narrow" charset="0"/>
                <a:ea typeface="ＭＳ Ｐゴシック" charset="0"/>
              </a:rPr>
              <a:t> when:</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dividend </a:t>
            </a:r>
            <a:r>
              <a:rPr lang="en-US">
                <a:solidFill>
                  <a:schemeClr val="tx2"/>
                </a:solidFill>
                <a:latin typeface="Arial Narrow" charset="0"/>
                <a:ea typeface="ＭＳ Ｐゴシック" charset="0"/>
              </a:rPr>
              <a:t>= f</a:t>
            </a:r>
            <a:r>
              <a:rPr lang="en-US" baseline="-25000">
                <a:solidFill>
                  <a:schemeClr val="tx2"/>
                </a:solidFill>
                <a:latin typeface="Arial Narrow" charset="0"/>
                <a:ea typeface="ＭＳ Ｐゴシック" charset="0"/>
              </a:rPr>
              <a:t>divisor</a:t>
            </a:r>
            <a:r>
              <a:rPr lang="en-US">
                <a:solidFill>
                  <a:schemeClr val="tx2"/>
                </a:solidFill>
                <a:latin typeface="Arial Narrow" charset="0"/>
                <a:ea typeface="ＭＳ Ｐゴシック" charset="0"/>
              </a:rPr>
              <a:t> f</a:t>
            </a:r>
            <a:r>
              <a:rPr lang="en-US" baseline="-25000">
                <a:solidFill>
                  <a:schemeClr val="tx2"/>
                </a:solidFill>
                <a:latin typeface="Arial Narrow" charset="0"/>
                <a:ea typeface="ＭＳ Ｐゴシック" charset="0"/>
              </a:rPr>
              <a:t>quotient </a:t>
            </a:r>
            <a:r>
              <a:rPr lang="en-US">
                <a:solidFill>
                  <a:schemeClr val="tx2"/>
                </a:solidFill>
                <a:latin typeface="Arial Narrow" charset="0"/>
                <a:ea typeface="ＭＳ Ｐゴシック" charset="0"/>
              </a:rPr>
              <a:t>+ f</a:t>
            </a:r>
            <a:r>
              <a:rPr lang="en-US" baseline="-25000">
                <a:solidFill>
                  <a:schemeClr val="tx2"/>
                </a:solidFill>
                <a:latin typeface="Arial Narrow" charset="0"/>
                <a:ea typeface="ＭＳ Ｐゴシック" charset="0"/>
              </a:rPr>
              <a:t>remainder</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divisor</a:t>
            </a:r>
            <a:r>
              <a:rPr lang="en-US">
                <a:solidFill>
                  <a:schemeClr val="tx2"/>
                </a:solidFill>
                <a:latin typeface="Arial Narrow" charset="0"/>
                <a:ea typeface="ＭＳ Ｐゴシック" charset="0"/>
              </a:rPr>
              <a:t> f</a:t>
            </a:r>
            <a:r>
              <a:rPr lang="en-US" baseline="-25000">
                <a:solidFill>
                  <a:schemeClr val="tx2"/>
                </a:solidFill>
                <a:latin typeface="Arial Narrow" charset="0"/>
                <a:ea typeface="ＭＳ Ｐゴシック" charset="0"/>
              </a:rPr>
              <a:t>quotient</a:t>
            </a:r>
            <a:r>
              <a:rPr lang="en-US">
                <a:solidFill>
                  <a:schemeClr val="tx2"/>
                </a:solidFill>
                <a:latin typeface="Arial Narrow" charset="0"/>
                <a:ea typeface="ＭＳ Ｐゴシック" charset="0"/>
              </a:rPr>
              <a:t> ≠ 0</a:t>
            </a:r>
          </a:p>
          <a:p>
            <a:pPr lvl="1"/>
            <a:r>
              <a:rPr lang="en-US">
                <a:latin typeface="Arial Narrow" charset="0"/>
                <a:ea typeface="ＭＳ Ｐゴシック" charset="0"/>
              </a:rPr>
              <a:t>The support of</a:t>
            </a:r>
            <a:r>
              <a:rPr lang="en-US">
                <a:solidFill>
                  <a:schemeClr val="tx2"/>
                </a:solidFill>
                <a:latin typeface="Arial Narrow" charset="0"/>
                <a:ea typeface="ＭＳ Ｐゴシック" charset="0"/>
              </a:rPr>
              <a:t> f</a:t>
            </a:r>
            <a:r>
              <a:rPr lang="en-US" baseline="-25000">
                <a:solidFill>
                  <a:schemeClr val="tx2"/>
                </a:solidFill>
                <a:latin typeface="Arial Narrow" charset="0"/>
                <a:ea typeface="ＭＳ Ｐゴシック" charset="0"/>
              </a:rPr>
              <a:t>divisor</a:t>
            </a:r>
            <a:r>
              <a:rPr lang="en-US">
                <a:solidFill>
                  <a:schemeClr val="tx2"/>
                </a:solidFill>
                <a:latin typeface="Arial Narrow" charset="0"/>
                <a:ea typeface="ＭＳ Ｐゴシック" charset="0"/>
              </a:rPr>
              <a:t> </a:t>
            </a:r>
            <a:r>
              <a:rPr lang="en-US">
                <a:latin typeface="Arial Narrow" charset="0"/>
                <a:ea typeface="ＭＳ Ｐゴシック" charset="0"/>
              </a:rPr>
              <a:t>and</a:t>
            </a:r>
            <a:r>
              <a:rPr lang="en-US">
                <a:solidFill>
                  <a:schemeClr val="tx2"/>
                </a:solidFill>
                <a:latin typeface="Arial Narrow" charset="0"/>
                <a:ea typeface="ＭＳ Ｐゴシック" charset="0"/>
              </a:rPr>
              <a:t> f</a:t>
            </a:r>
            <a:r>
              <a:rPr lang="en-US" baseline="-25000">
                <a:solidFill>
                  <a:schemeClr val="tx2"/>
                </a:solidFill>
                <a:latin typeface="Arial Narrow" charset="0"/>
                <a:ea typeface="ＭＳ Ｐゴシック" charset="0"/>
              </a:rPr>
              <a:t>quotient</a:t>
            </a:r>
            <a:r>
              <a:rPr lang="en-US">
                <a:latin typeface="Arial Narrow" charset="0"/>
                <a:ea typeface="ＭＳ Ｐゴシック" charset="0"/>
              </a:rPr>
              <a:t> is disjoint</a:t>
            </a:r>
          </a:p>
          <a:p>
            <a:r>
              <a:rPr lang="en-US">
                <a:latin typeface="Arial Narrow" charset="0"/>
                <a:ea typeface="ＭＳ Ｐゴシック" charset="0"/>
                <a:cs typeface="ＭＳ Ｐゴシック" charset="0"/>
              </a:rPr>
              <a:t>Note that the</a:t>
            </a:r>
            <a:r>
              <a:rPr lang="en-US" i="1">
                <a:solidFill>
                  <a:schemeClr val="tx2"/>
                </a:solidFill>
                <a:latin typeface="Arial Narrow" charset="0"/>
                <a:ea typeface="ＭＳ Ｐゴシック" charset="0"/>
                <a:cs typeface="ＭＳ Ｐゴシック" charset="0"/>
              </a:rPr>
              <a:t> </a:t>
            </a:r>
            <a:r>
              <a:rPr lang="en-US">
                <a:solidFill>
                  <a:schemeClr val="tx2"/>
                </a:solidFill>
                <a:latin typeface="Arial Narrow" charset="0"/>
                <a:ea typeface="ＭＳ Ｐゴシック" charset="0"/>
                <a:cs typeface="ＭＳ Ｐゴシック" charset="0"/>
              </a:rPr>
              <a:t>f</a:t>
            </a:r>
            <a:r>
              <a:rPr lang="en-US" baseline="-25000">
                <a:solidFill>
                  <a:schemeClr val="tx2"/>
                </a:solidFill>
                <a:latin typeface="Arial Narrow" charset="0"/>
                <a:ea typeface="ＭＳ Ｐゴシック" charset="0"/>
                <a:cs typeface="ＭＳ Ｐゴシック" charset="0"/>
              </a:rPr>
              <a:t>quotient</a:t>
            </a:r>
            <a:r>
              <a:rPr lang="en-US" baseline="-25000">
                <a:latin typeface="Arial Narrow" charset="0"/>
                <a:ea typeface="ＭＳ Ｐゴシック" charset="0"/>
                <a:cs typeface="ＭＳ Ｐゴシック" charset="0"/>
              </a:rPr>
              <a:t> </a:t>
            </a:r>
            <a:r>
              <a:rPr lang="en-US">
                <a:latin typeface="Arial Narrow" charset="0"/>
                <a:ea typeface="ＭＳ Ｐゴシック" charset="0"/>
                <a:cs typeface="ＭＳ Ｐゴシック" charset="0"/>
              </a:rPr>
              <a:t>and </a:t>
            </a:r>
            <a:r>
              <a:rPr lang="en-US">
                <a:solidFill>
                  <a:schemeClr val="tx2"/>
                </a:solidFill>
                <a:latin typeface="Arial Narrow" charset="0"/>
                <a:ea typeface="ＭＳ Ｐゴシック" charset="0"/>
                <a:cs typeface="ＭＳ Ｐゴシック" charset="0"/>
              </a:rPr>
              <a:t>f</a:t>
            </a:r>
            <a:r>
              <a:rPr lang="en-US" baseline="-25000">
                <a:solidFill>
                  <a:schemeClr val="tx2"/>
                </a:solidFill>
                <a:latin typeface="Arial Narrow" charset="0"/>
                <a:ea typeface="ＭＳ Ｐゴシック" charset="0"/>
                <a:cs typeface="ＭＳ Ｐゴシック" charset="0"/>
              </a:rPr>
              <a:t>divisor</a:t>
            </a:r>
            <a:r>
              <a:rPr lang="en-US" baseline="-25000">
                <a:latin typeface="Arial Narrow" charset="0"/>
                <a:ea typeface="ＭＳ Ｐゴシック" charset="0"/>
                <a:cs typeface="ＭＳ Ｐゴシック" charset="0"/>
              </a:rPr>
              <a:t> </a:t>
            </a:r>
            <a:r>
              <a:rPr lang="en-US">
                <a:latin typeface="Arial Narrow" charset="0"/>
                <a:ea typeface="ＭＳ Ｐゴシック" charset="0"/>
                <a:cs typeface="ＭＳ Ｐゴシック" charset="0"/>
              </a:rPr>
              <a:t>are interchangeable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7782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DD5B8C5-B3EB-4940-998B-CA38DE526448}" type="slidenum">
              <a:rPr lang="en-US" sz="1400" b="0" i="0"/>
              <a:pPr/>
              <a:t>31</a:t>
            </a:fld>
            <a:endParaRPr lang="en-US" sz="1400" b="0" i="0"/>
          </a:p>
        </p:txBody>
      </p:sp>
      <p:sp>
        <p:nvSpPr>
          <p:cNvPr id="7782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393667"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Algebraic division</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dividend</a:t>
            </a:r>
            <a:r>
              <a:rPr lang="en-US">
                <a:solidFill>
                  <a:schemeClr val="tx2"/>
                </a:solidFill>
                <a:latin typeface="Arial Narrow" charset="0"/>
                <a:ea typeface="ＭＳ Ｐゴシック" charset="0"/>
              </a:rPr>
              <a:t> = ac + ad + bc + bd + e</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divisor </a:t>
            </a:r>
            <a:r>
              <a:rPr lang="en-US">
                <a:solidFill>
                  <a:schemeClr val="tx2"/>
                </a:solidFill>
                <a:latin typeface="Arial Narrow" charset="0"/>
                <a:ea typeface="ＭＳ Ｐゴシック" charset="0"/>
              </a:rPr>
              <a:t>= a + b</a:t>
            </a:r>
          </a:p>
          <a:p>
            <a:pPr lvl="1"/>
            <a:r>
              <a:rPr lang="en-US">
                <a:latin typeface="Arial Narrow" charset="0"/>
                <a:ea typeface="ＭＳ Ｐゴシック" charset="0"/>
              </a:rPr>
              <a:t>Then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quotient</a:t>
            </a:r>
            <a:r>
              <a:rPr lang="en-US">
                <a:solidFill>
                  <a:schemeClr val="tx2"/>
                </a:solidFill>
                <a:latin typeface="Arial Narrow" charset="0"/>
                <a:ea typeface="ＭＳ Ｐゴシック" charset="0"/>
              </a:rPr>
              <a:t> = c + d</a:t>
            </a:r>
            <a:r>
              <a:rPr lang="en-US">
                <a:latin typeface="Arial Narrow" charset="0"/>
                <a:ea typeface="ＭＳ Ｐゴシック" charset="0"/>
              </a:rPr>
              <a:t> and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remainder </a:t>
            </a:r>
            <a:r>
              <a:rPr lang="en-US" i="1">
                <a:solidFill>
                  <a:schemeClr val="tx2"/>
                </a:solidFill>
                <a:latin typeface="Arial Narrow" charset="0"/>
                <a:ea typeface="ＭＳ Ｐゴシック" charset="0"/>
              </a:rPr>
              <a:t>= e</a:t>
            </a:r>
            <a:br>
              <a:rPr lang="en-US">
                <a:latin typeface="Arial Narrow" charset="0"/>
                <a:ea typeface="ＭＳ Ｐゴシック" charset="0"/>
              </a:rPr>
            </a:br>
            <a:r>
              <a:rPr lang="en-US">
                <a:latin typeface="Arial Narrow" charset="0"/>
                <a:ea typeface="ＭＳ Ｐゴシック" charset="0"/>
              </a:rPr>
              <a:t>because </a:t>
            </a:r>
            <a:r>
              <a:rPr lang="en-US">
                <a:solidFill>
                  <a:schemeClr val="tx2"/>
                </a:solidFill>
                <a:latin typeface="Arial Narrow" charset="0"/>
                <a:ea typeface="ＭＳ Ｐゴシック" charset="0"/>
              </a:rPr>
              <a:t>(a+b)  (c+d) + e = f</a:t>
            </a:r>
            <a:r>
              <a:rPr lang="en-US" baseline="-25000">
                <a:solidFill>
                  <a:schemeClr val="tx2"/>
                </a:solidFill>
                <a:latin typeface="Arial Narrow" charset="0"/>
                <a:ea typeface="ＭＳ Ｐゴシック" charset="0"/>
              </a:rPr>
              <a:t>dividend</a:t>
            </a:r>
            <a:br>
              <a:rPr lang="en-US" i="1">
                <a:solidFill>
                  <a:schemeClr val="tx2"/>
                </a:solidFill>
                <a:latin typeface="Arial Narrow" charset="0"/>
                <a:ea typeface="ＭＳ Ｐゴシック" charset="0"/>
              </a:rPr>
            </a:br>
            <a:r>
              <a:rPr lang="en-US">
                <a:latin typeface="Arial Narrow" charset="0"/>
                <a:ea typeface="ＭＳ Ｐゴシック" charset="0"/>
              </a:rPr>
              <a:t>and </a:t>
            </a:r>
            <a:r>
              <a:rPr lang="en-US">
                <a:solidFill>
                  <a:schemeClr val="tx2"/>
                </a:solidFill>
                <a:latin typeface="Arial Narrow" charset="0"/>
                <a:ea typeface="ＭＳ Ｐゴシック" charset="0"/>
              </a:rPr>
              <a:t>{a,b} </a:t>
            </a:r>
            <a:r>
              <a:rPr lang="en-US">
                <a:solidFill>
                  <a:schemeClr val="tx2"/>
                </a:solidFill>
                <a:latin typeface="Arial Narrow" charset="0"/>
                <a:ea typeface="ヒラギノ角ゴ Pro W3" charset="0"/>
                <a:cs typeface="ヒラギノ角ゴ Pro W3" charset="0"/>
              </a:rPr>
              <a:t>∩</a:t>
            </a:r>
            <a:r>
              <a:rPr lang="en-US">
                <a:solidFill>
                  <a:schemeClr val="tx2"/>
                </a:solidFill>
                <a:latin typeface="Arial Narrow" charset="0"/>
                <a:ea typeface="ＭＳ Ｐゴシック" charset="0"/>
              </a:rPr>
              <a:t> {c,d} = Ø</a:t>
            </a:r>
          </a:p>
          <a:p>
            <a:r>
              <a:rPr lang="en-US">
                <a:latin typeface="Arial Narrow" charset="0"/>
                <a:ea typeface="ＭＳ Ｐゴシック" charset="0"/>
                <a:cs typeface="ＭＳ Ｐゴシック" charset="0"/>
              </a:rPr>
              <a:t>Non-algebraic division:</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i </a:t>
            </a:r>
            <a:r>
              <a:rPr lang="en-US">
                <a:solidFill>
                  <a:schemeClr val="tx2"/>
                </a:solidFill>
                <a:latin typeface="Arial Narrow" charset="0"/>
                <a:ea typeface="ＭＳ Ｐゴシック" charset="0"/>
              </a:rPr>
              <a:t>= a + bc </a:t>
            </a:r>
            <a:r>
              <a:rPr lang="en-US">
                <a:latin typeface="Arial Narrow" charset="0"/>
                <a:ea typeface="ＭＳ Ｐゴシック" charset="0"/>
              </a:rPr>
              <a:t>and</a:t>
            </a:r>
            <a:r>
              <a:rPr lang="en-US">
                <a:solidFill>
                  <a:schemeClr val="tx2"/>
                </a:solidFill>
                <a:latin typeface="Arial Narrow" charset="0"/>
                <a:ea typeface="ＭＳ Ｐゴシック" charset="0"/>
              </a:rPr>
              <a:t> f</a:t>
            </a:r>
            <a:r>
              <a:rPr lang="en-US" baseline="-25000">
                <a:solidFill>
                  <a:schemeClr val="tx2"/>
                </a:solidFill>
                <a:latin typeface="Arial Narrow" charset="0"/>
                <a:ea typeface="ＭＳ Ｐゴシック" charset="0"/>
              </a:rPr>
              <a:t>j </a:t>
            </a:r>
            <a:r>
              <a:rPr lang="en-US">
                <a:solidFill>
                  <a:schemeClr val="tx2"/>
                </a:solidFill>
                <a:latin typeface="Arial Narrow" charset="0"/>
                <a:ea typeface="ＭＳ Ｐゴシック" charset="0"/>
              </a:rPr>
              <a:t>= a+b</a:t>
            </a:r>
          </a:p>
          <a:p>
            <a:pPr lvl="1"/>
            <a:r>
              <a:rPr lang="en-US">
                <a:latin typeface="Arial Narrow" charset="0"/>
                <a:ea typeface="ＭＳ Ｐゴシック" charset="0"/>
              </a:rPr>
              <a:t>Then</a:t>
            </a:r>
            <a:r>
              <a:rPr lang="en-US">
                <a:solidFill>
                  <a:schemeClr val="tx2"/>
                </a:solidFill>
                <a:latin typeface="Arial Narrow" charset="0"/>
                <a:ea typeface="ＭＳ Ｐゴシック" charset="0"/>
              </a:rPr>
              <a:t> (a+b) (a+c) = f</a:t>
            </a:r>
            <a:r>
              <a:rPr lang="en-US" baseline="-25000">
                <a:solidFill>
                  <a:schemeClr val="tx2"/>
                </a:solidFill>
                <a:latin typeface="Arial Narrow" charset="0"/>
                <a:ea typeface="ＭＳ Ｐゴシック" charset="0"/>
              </a:rPr>
              <a:t>i</a:t>
            </a:r>
            <a:br>
              <a:rPr lang="en-US">
                <a:solidFill>
                  <a:schemeClr val="tx2"/>
                </a:solidFill>
                <a:latin typeface="Arial Narrow" charset="0"/>
                <a:ea typeface="ＭＳ Ｐゴシック" charset="0"/>
              </a:rPr>
            </a:br>
            <a:r>
              <a:rPr lang="en-US">
                <a:latin typeface="Arial Narrow" charset="0"/>
                <a:ea typeface="ＭＳ Ｐゴシック" charset="0"/>
              </a:rPr>
              <a:t>but  </a:t>
            </a:r>
            <a:r>
              <a:rPr lang="en-US">
                <a:solidFill>
                  <a:schemeClr val="tx2"/>
                </a:solidFill>
                <a:latin typeface="Arial Narrow" charset="0"/>
                <a:ea typeface="ＭＳ Ｐゴシック" charset="0"/>
              </a:rPr>
              <a:t>{a,b} </a:t>
            </a:r>
            <a:r>
              <a:rPr lang="en-US">
                <a:solidFill>
                  <a:schemeClr val="tx2"/>
                </a:solidFill>
                <a:latin typeface="Arial Narrow" charset="0"/>
                <a:ea typeface="ヒラギノ角ゴ Pro W3" charset="0"/>
                <a:cs typeface="ヒラギノ角ゴ Pro W3" charset="0"/>
              </a:rPr>
              <a:t>∩</a:t>
            </a:r>
            <a:r>
              <a:rPr lang="en-US">
                <a:solidFill>
                  <a:schemeClr val="tx2"/>
                </a:solidFill>
                <a:latin typeface="Arial Narrow" charset="0"/>
                <a:ea typeface="ＭＳ Ｐゴシック" charset="0"/>
              </a:rPr>
              <a:t>{a,c}  ≠ 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366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366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36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7987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919DEE0-8C68-6741-9DE3-046E71E2736D}" type="slidenum">
              <a:rPr lang="en-US" sz="1400" b="0" i="0"/>
              <a:pPr/>
              <a:t>32</a:t>
            </a:fld>
            <a:endParaRPr lang="en-US" sz="1400" b="0" i="0"/>
          </a:p>
        </p:txBody>
      </p:sp>
      <p:sp>
        <p:nvSpPr>
          <p:cNvPr id="7987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An algorithm for division</a:t>
            </a:r>
          </a:p>
        </p:txBody>
      </p:sp>
      <p:sp>
        <p:nvSpPr>
          <p:cNvPr id="139469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Division can be performed in different way</a:t>
            </a:r>
          </a:p>
          <a:p>
            <a:pPr lvl="1"/>
            <a:r>
              <a:rPr lang="en-US">
                <a:latin typeface="Arial Narrow" charset="0"/>
                <a:ea typeface="ＭＳ Ｐゴシック" charset="0"/>
              </a:rPr>
              <a:t>Straightforward algorithm by literal sorting</a:t>
            </a:r>
          </a:p>
          <a:p>
            <a:pPr lvl="2"/>
            <a:r>
              <a:rPr lang="en-US">
                <a:latin typeface="Arial Narrow" charset="0"/>
                <a:ea typeface="ＭＳ Ｐゴシック" charset="0"/>
              </a:rPr>
              <a:t>Simple, quadratic complexity</a:t>
            </a:r>
          </a:p>
          <a:p>
            <a:pPr lvl="1"/>
            <a:r>
              <a:rPr lang="en-US">
                <a:latin typeface="Arial Narrow" charset="0"/>
                <a:ea typeface="ＭＳ Ｐゴシック" charset="0"/>
              </a:rPr>
              <a:t>Advanced algorithm using sorting</a:t>
            </a:r>
          </a:p>
          <a:p>
            <a:pPr lvl="2"/>
            <a:r>
              <a:rPr lang="en-US">
                <a:latin typeface="Arial Narrow" charset="0"/>
                <a:ea typeface="ＭＳ Ｐゴシック" charset="0"/>
              </a:rPr>
              <a:t>N-logN complexity</a:t>
            </a:r>
          </a:p>
          <a:p>
            <a:pPr lvl="1"/>
            <a:r>
              <a:rPr lang="en-US">
                <a:latin typeface="Arial Narrow" charset="0"/>
                <a:ea typeface="ＭＳ Ｐゴシック" charset="0"/>
              </a:rPr>
              <a:t>Typically algebraic division runs fast – small-sized problems</a:t>
            </a:r>
          </a:p>
          <a:p>
            <a:r>
              <a:rPr lang="en-US">
                <a:latin typeface="Arial Narrow" charset="0"/>
                <a:ea typeface="ＭＳ Ｐゴシック" charset="0"/>
                <a:cs typeface="ＭＳ Ｐゴシック" charset="0"/>
              </a:rPr>
              <a:t>Definitions</a:t>
            </a:r>
          </a:p>
          <a:p>
            <a:pPr lvl="1"/>
            <a:r>
              <a:rPr lang="en-US">
                <a:solidFill>
                  <a:schemeClr val="tx2"/>
                </a:solidFill>
                <a:latin typeface="Arial Narrow" charset="0"/>
                <a:ea typeface="ＭＳ Ｐゴシック" charset="0"/>
              </a:rPr>
              <a:t>A</a:t>
            </a:r>
            <a:r>
              <a:rPr lang="en-US" i="1">
                <a:latin typeface="Arial Narrow" charset="0"/>
                <a:ea typeface="ＭＳ Ｐゴシック" charset="0"/>
              </a:rPr>
              <a:t> = </a:t>
            </a:r>
            <a:r>
              <a:rPr lang="en-US">
                <a:latin typeface="Arial Narrow" charset="0"/>
                <a:ea typeface="ＭＳ Ｐゴシック" charset="0"/>
              </a:rPr>
              <a:t>set of cubes </a:t>
            </a:r>
            <a:r>
              <a:rPr lang="en-US">
                <a:solidFill>
                  <a:schemeClr val="tx2"/>
                </a:solidFill>
                <a:latin typeface="Arial Narrow" charset="0"/>
                <a:ea typeface="ＭＳ Ｐゴシック" charset="0"/>
              </a:rPr>
              <a:t>C</a:t>
            </a:r>
            <a:r>
              <a:rPr lang="en-US" baseline="30000">
                <a:solidFill>
                  <a:schemeClr val="tx2"/>
                </a:solidFill>
                <a:latin typeface="Arial Narrow" charset="0"/>
                <a:ea typeface="ＭＳ Ｐゴシック" charset="0"/>
              </a:rPr>
              <a:t>A</a:t>
            </a:r>
            <a:r>
              <a:rPr lang="en-US" baseline="-25000">
                <a:solidFill>
                  <a:schemeClr val="tx2"/>
                </a:solidFill>
                <a:latin typeface="Arial Narrow" charset="0"/>
                <a:ea typeface="ＭＳ Ｐゴシック" charset="0"/>
              </a:rPr>
              <a:t>j</a:t>
            </a:r>
            <a:r>
              <a:rPr lang="en-US">
                <a:solidFill>
                  <a:schemeClr val="tx2"/>
                </a:solidFill>
                <a:latin typeface="Arial Narrow" charset="0"/>
                <a:ea typeface="ＭＳ Ｐゴシック" charset="0"/>
              </a:rPr>
              <a:t> </a:t>
            </a:r>
            <a:r>
              <a:rPr lang="en-US">
                <a:latin typeface="Arial Narrow" charset="0"/>
                <a:ea typeface="ＭＳ Ｐゴシック" charset="0"/>
              </a:rPr>
              <a:t>of the dividend. There are </a:t>
            </a:r>
            <a:r>
              <a:rPr lang="en-US">
                <a:solidFill>
                  <a:schemeClr val="tx2"/>
                </a:solidFill>
                <a:latin typeface="Arial Narrow" charset="0"/>
                <a:ea typeface="ＭＳ Ｐゴシック" charset="0"/>
              </a:rPr>
              <a:t>l</a:t>
            </a:r>
            <a:endParaRPr lang="en-US">
              <a:latin typeface="Arial Narrow" charset="0"/>
              <a:ea typeface="ＭＳ Ｐゴシック" charset="0"/>
            </a:endParaRPr>
          </a:p>
          <a:p>
            <a:pPr lvl="1"/>
            <a:r>
              <a:rPr lang="en-US">
                <a:solidFill>
                  <a:schemeClr val="tx2"/>
                </a:solidFill>
                <a:latin typeface="Arial Narrow" charset="0"/>
                <a:ea typeface="ＭＳ Ｐゴシック" charset="0"/>
              </a:rPr>
              <a:t>B</a:t>
            </a:r>
            <a:r>
              <a:rPr lang="en-US" i="1">
                <a:solidFill>
                  <a:schemeClr val="tx2"/>
                </a:solidFill>
                <a:latin typeface="Arial Narrow" charset="0"/>
                <a:ea typeface="ＭＳ Ｐゴシック" charset="0"/>
              </a:rPr>
              <a:t> </a:t>
            </a:r>
            <a:r>
              <a:rPr lang="en-US" i="1">
                <a:latin typeface="Arial Narrow" charset="0"/>
                <a:ea typeface="ＭＳ Ｐゴシック" charset="0"/>
              </a:rPr>
              <a:t>= </a:t>
            </a:r>
            <a:r>
              <a:rPr lang="en-US">
                <a:latin typeface="Arial Narrow" charset="0"/>
                <a:ea typeface="ＭＳ Ｐゴシック" charset="0"/>
              </a:rPr>
              <a:t>set of cubes </a:t>
            </a:r>
            <a:r>
              <a:rPr lang="en-US">
                <a:solidFill>
                  <a:schemeClr val="tx2"/>
                </a:solidFill>
                <a:latin typeface="Arial Narrow" charset="0"/>
                <a:ea typeface="ＭＳ Ｐゴシック" charset="0"/>
              </a:rPr>
              <a:t>C</a:t>
            </a:r>
            <a:r>
              <a:rPr lang="en-US" baseline="30000">
                <a:solidFill>
                  <a:schemeClr val="tx2"/>
                </a:solidFill>
                <a:latin typeface="Arial Narrow" charset="0"/>
                <a:ea typeface="ＭＳ Ｐゴシック" charset="0"/>
              </a:rPr>
              <a:t>B</a:t>
            </a:r>
            <a:r>
              <a:rPr lang="en-US" baseline="-25000">
                <a:solidFill>
                  <a:schemeClr val="tx2"/>
                </a:solidFill>
                <a:latin typeface="Arial Narrow" charset="0"/>
                <a:ea typeface="ＭＳ Ｐゴシック" charset="0"/>
              </a:rPr>
              <a:t>i</a:t>
            </a:r>
            <a:r>
              <a:rPr lang="en-US">
                <a:solidFill>
                  <a:schemeClr val="tx2"/>
                </a:solidFill>
                <a:latin typeface="Arial Narrow" charset="0"/>
                <a:ea typeface="ＭＳ Ｐゴシック" charset="0"/>
              </a:rPr>
              <a:t> </a:t>
            </a:r>
            <a:r>
              <a:rPr lang="en-US">
                <a:latin typeface="Arial Narrow" charset="0"/>
                <a:ea typeface="ＭＳ Ｐゴシック" charset="0"/>
              </a:rPr>
              <a:t>of the divisor. There are </a:t>
            </a:r>
            <a:r>
              <a:rPr lang="en-US">
                <a:solidFill>
                  <a:schemeClr val="tx2"/>
                </a:solidFill>
                <a:latin typeface="Arial Narrow" charset="0"/>
                <a:ea typeface="ＭＳ Ｐゴシック" charset="0"/>
              </a:rPr>
              <a:t>n</a:t>
            </a:r>
          </a:p>
          <a:p>
            <a:pPr lvl="1"/>
            <a:r>
              <a:rPr lang="en-US">
                <a:solidFill>
                  <a:schemeClr val="tx2"/>
                </a:solidFill>
                <a:latin typeface="Arial Narrow" charset="0"/>
                <a:ea typeface="ＭＳ Ｐゴシック" charset="0"/>
              </a:rPr>
              <a:t>Q </a:t>
            </a:r>
            <a:r>
              <a:rPr lang="en-US">
                <a:latin typeface="Arial Narrow" charset="0"/>
                <a:ea typeface="ＭＳ Ｐゴシック" charset="0"/>
              </a:rPr>
              <a:t>= quotient; </a:t>
            </a:r>
            <a:r>
              <a:rPr lang="en-US">
                <a:solidFill>
                  <a:schemeClr val="tx2"/>
                </a:solidFill>
                <a:latin typeface="Arial Narrow" charset="0"/>
                <a:ea typeface="ＭＳ Ｐゴシック" charset="0"/>
              </a:rPr>
              <a:t>R</a:t>
            </a:r>
            <a:r>
              <a:rPr lang="en-US">
                <a:latin typeface="Arial Narrow" charset="0"/>
                <a:ea typeface="ＭＳ Ｐゴシック" charset="0"/>
              </a:rPr>
              <a:t> = remainder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469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4691">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4691">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469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819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2C780E1-7B3D-3541-B1A3-799CEBD6060B}" type="slidenum">
              <a:rPr lang="en-US" sz="1400" b="0" i="0"/>
              <a:pPr/>
              <a:t>33</a:t>
            </a:fld>
            <a:endParaRPr lang="en-US" sz="1400" b="0" i="0"/>
          </a:p>
        </p:txBody>
      </p:sp>
      <p:sp>
        <p:nvSpPr>
          <p:cNvPr id="8192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An algorithm for division</a:t>
            </a:r>
          </a:p>
        </p:txBody>
      </p:sp>
      <p:sp>
        <p:nvSpPr>
          <p:cNvPr id="1395718" name="Rectangle 6"/>
          <p:cNvSpPr>
            <a:spLocks noGrp="1" noChangeArrowheads="1"/>
          </p:cNvSpPr>
          <p:nvPr>
            <p:ph idx="1"/>
          </p:nvPr>
        </p:nvSpPr>
        <p:spPr/>
        <p:txBody>
          <a:bodyPr tIns="0" bIns="0"/>
          <a:lstStyle/>
          <a:p>
            <a:pPr>
              <a:lnSpc>
                <a:spcPct val="75000"/>
              </a:lnSpc>
              <a:buFont typeface="Monotype Sorts" charset="0"/>
              <a:buNone/>
            </a:pPr>
            <a:r>
              <a:rPr lang="en-US" sz="2000" i="1">
                <a:latin typeface="Arial Narrow" charset="0"/>
                <a:ea typeface="ＭＳ Ｐゴシック" charset="0"/>
                <a:cs typeface="ＭＳ Ｐゴシック" charset="0"/>
              </a:rPr>
              <a:t>ALGEBRAIC_DIVISION(</a:t>
            </a:r>
            <a:r>
              <a:rPr lang="en-US" sz="2000" i="1">
                <a:solidFill>
                  <a:schemeClr val="tx2"/>
                </a:solidFill>
                <a:latin typeface="Arial Narrow" charset="0"/>
                <a:ea typeface="ＭＳ Ｐゴシック" charset="0"/>
                <a:cs typeface="ＭＳ Ｐゴシック" charset="0"/>
              </a:rPr>
              <a:t>A,B</a:t>
            </a:r>
            <a:r>
              <a:rPr lang="en-US" sz="2000" i="1">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for (</a:t>
            </a:r>
            <a:r>
              <a:rPr lang="en-US" sz="2000">
                <a:solidFill>
                  <a:schemeClr val="tx2"/>
                </a:solidFill>
                <a:latin typeface="Arial Narrow" charset="0"/>
                <a:ea typeface="ＭＳ Ｐゴシック" charset="0"/>
                <a:cs typeface="ＭＳ Ｐゴシック" charset="0"/>
              </a:rPr>
              <a:t>i = 1</a:t>
            </a:r>
            <a:r>
              <a:rPr lang="en-US" sz="2000">
                <a:latin typeface="Arial Narrow" charset="0"/>
                <a:ea typeface="ＭＳ Ｐゴシック" charset="0"/>
                <a:cs typeface="ＭＳ Ｐゴシック" charset="0"/>
              </a:rPr>
              <a:t> to </a:t>
            </a:r>
            <a:r>
              <a:rPr lang="en-US" sz="2000">
                <a:solidFill>
                  <a:schemeClr val="tx2"/>
                </a:solidFill>
                <a:latin typeface="Arial Narrow" charset="0"/>
                <a:ea typeface="ＭＳ Ｐゴシック" charset="0"/>
                <a:cs typeface="ＭＳ Ｐゴシック" charset="0"/>
              </a:rPr>
              <a:t>n</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D = {C</a:t>
            </a:r>
            <a:r>
              <a:rPr lang="en-US" sz="2000" baseline="30000">
                <a:solidFill>
                  <a:schemeClr val="tx2"/>
                </a:solidFill>
                <a:latin typeface="Arial Narrow" charset="0"/>
                <a:ea typeface="ＭＳ Ｐゴシック" charset="0"/>
                <a:cs typeface="ＭＳ Ｐゴシック" charset="0"/>
              </a:rPr>
              <a:t>A</a:t>
            </a:r>
            <a:r>
              <a:rPr lang="en-US" sz="2000" baseline="-25000">
                <a:solidFill>
                  <a:schemeClr val="tx2"/>
                </a:solidFill>
                <a:latin typeface="Arial Narrow" charset="0"/>
                <a:ea typeface="ＭＳ Ｐゴシック" charset="0"/>
                <a:cs typeface="ＭＳ Ｐゴシック" charset="0"/>
              </a:rPr>
              <a:t>j</a:t>
            </a:r>
            <a:r>
              <a:rPr lang="en-US" sz="2000">
                <a:latin typeface="Arial Narrow" charset="0"/>
                <a:ea typeface="ＭＳ Ｐゴシック" charset="0"/>
                <a:cs typeface="ＭＳ Ｐゴシック" charset="0"/>
              </a:rPr>
              <a:t> such that </a:t>
            </a:r>
            <a:r>
              <a:rPr lang="en-US" sz="2000">
                <a:solidFill>
                  <a:schemeClr val="tx2"/>
                </a:solidFill>
                <a:latin typeface="Arial Narrow" charset="0"/>
                <a:ea typeface="ＭＳ Ｐゴシック" charset="0"/>
                <a:cs typeface="ＭＳ Ｐゴシック" charset="0"/>
              </a:rPr>
              <a:t>C</a:t>
            </a:r>
            <a:r>
              <a:rPr lang="en-US" sz="2000" baseline="30000">
                <a:solidFill>
                  <a:schemeClr val="tx2"/>
                </a:solidFill>
                <a:latin typeface="Arial Narrow" charset="0"/>
                <a:ea typeface="ＭＳ Ｐゴシック" charset="0"/>
                <a:cs typeface="ＭＳ Ｐゴシック" charset="0"/>
              </a:rPr>
              <a:t>A</a:t>
            </a:r>
            <a:r>
              <a:rPr lang="en-US" sz="2000" baseline="-25000">
                <a:solidFill>
                  <a:schemeClr val="tx2"/>
                </a:solidFill>
                <a:latin typeface="Arial Narrow" charset="0"/>
                <a:ea typeface="ＭＳ Ｐゴシック" charset="0"/>
                <a:cs typeface="ＭＳ Ｐゴシック" charset="0"/>
              </a:rPr>
              <a:t>j</a:t>
            </a:r>
            <a:r>
              <a:rPr lang="en-US" sz="2000">
                <a:solidFill>
                  <a:schemeClr val="tx2"/>
                </a:solidFill>
                <a:latin typeface="Arial Narrow" charset="0"/>
                <a:ea typeface="ＭＳ Ｐゴシック" charset="0"/>
                <a:cs typeface="ＭＳ Ｐゴシック" charset="0"/>
              </a:rPr>
              <a:t> </a:t>
            </a:r>
            <a:r>
              <a:rPr lang="en-US" sz="2000">
                <a:solidFill>
                  <a:schemeClr val="tx2"/>
                </a:solidFill>
                <a:latin typeface="Arial Unicode MS" charset="0"/>
                <a:ea typeface="ＭＳ Ｐゴシック" charset="0"/>
                <a:cs typeface="Arial Unicode MS" charset="0"/>
              </a:rPr>
              <a:t>⊇</a:t>
            </a:r>
            <a:r>
              <a:rPr lang="en-US" sz="2000">
                <a:solidFill>
                  <a:schemeClr val="tx2"/>
                </a:solidFill>
                <a:latin typeface="Arial Narrow" charset="0"/>
                <a:ea typeface="ＭＳ Ｐゴシック" charset="0"/>
                <a:cs typeface="ＭＳ Ｐゴシック" charset="0"/>
              </a:rPr>
              <a:t> C</a:t>
            </a:r>
            <a:r>
              <a:rPr lang="en-US" sz="2000" baseline="30000">
                <a:solidFill>
                  <a:schemeClr val="tx2"/>
                </a:solidFill>
                <a:latin typeface="Arial Narrow" charset="0"/>
                <a:ea typeface="ＭＳ Ｐゴシック" charset="0"/>
                <a:cs typeface="ＭＳ Ｐゴシック" charset="0"/>
              </a:rPr>
              <a:t>B</a:t>
            </a:r>
            <a:r>
              <a:rPr lang="en-US" sz="2000" baseline="-25000">
                <a:solidFill>
                  <a:schemeClr val="tx2"/>
                </a:solidFill>
                <a:latin typeface="Arial Narrow" charset="0"/>
                <a:ea typeface="ＭＳ Ｐゴシック" charset="0"/>
                <a:cs typeface="ＭＳ Ｐゴシック" charset="0"/>
              </a:rPr>
              <a:t>i</a:t>
            </a:r>
            <a:r>
              <a:rPr lang="en-US" sz="2000">
                <a:solidFill>
                  <a:schemeClr val="tx2"/>
                </a:solidFill>
                <a:latin typeface="Arial Narrow" charset="0"/>
                <a:ea typeface="ＭＳ Ｐゴシック" charset="0"/>
                <a:cs typeface="ＭＳ Ｐゴシック" charset="0"/>
              </a:rPr>
              <a:t> }</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if (</a:t>
            </a:r>
            <a:r>
              <a:rPr lang="en-US" sz="2000">
                <a:solidFill>
                  <a:schemeClr val="tx2"/>
                </a:solidFill>
                <a:latin typeface="Arial Narrow" charset="0"/>
                <a:ea typeface="ＭＳ Ｐゴシック" charset="0"/>
                <a:cs typeface="ＭＳ Ｐゴシック" charset="0"/>
              </a:rPr>
              <a:t>D == Ø</a:t>
            </a:r>
            <a:r>
              <a:rPr lang="en-US" sz="2000">
                <a:latin typeface="Arial Narrow" charset="0"/>
                <a:ea typeface="ＭＳ Ｐゴシック" charset="0"/>
                <a:cs typeface="ＭＳ Ｐゴシック" charset="0"/>
              </a:rPr>
              <a:t>) return(</a:t>
            </a:r>
            <a:r>
              <a:rPr lang="en-US" sz="2000">
                <a:solidFill>
                  <a:schemeClr val="tx2"/>
                </a:solidFill>
                <a:latin typeface="Arial Narrow" charset="0"/>
                <a:ea typeface="ＭＳ Ｐゴシック" charset="0"/>
                <a:cs typeface="ＭＳ Ｐゴシック" charset="0"/>
              </a:rPr>
              <a:t>Ø,A</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D</a:t>
            </a:r>
            <a:r>
              <a:rPr lang="en-US" sz="2000" baseline="-25000">
                <a:solidFill>
                  <a:schemeClr val="tx2"/>
                </a:solidFill>
                <a:latin typeface="Arial Narrow" charset="0"/>
                <a:ea typeface="ＭＳ Ｐゴシック" charset="0"/>
                <a:cs typeface="ＭＳ Ｐゴシック" charset="0"/>
              </a:rPr>
              <a:t>i</a:t>
            </a:r>
            <a:r>
              <a:rPr lang="en-US" sz="2000">
                <a:solidFill>
                  <a:schemeClr val="tx2"/>
                </a:solidFill>
                <a:latin typeface="Arial Narrow" charset="0"/>
                <a:ea typeface="ＭＳ Ｐゴシック" charset="0"/>
                <a:cs typeface="ＭＳ Ｐゴシック" charset="0"/>
              </a:rPr>
              <a:t> = D</a:t>
            </a:r>
            <a:r>
              <a:rPr lang="en-US" sz="2000">
                <a:latin typeface="Arial Narrow" charset="0"/>
                <a:ea typeface="ＭＳ Ｐゴシック" charset="0"/>
                <a:cs typeface="ＭＳ Ｐゴシック" charset="0"/>
              </a:rPr>
              <a:t> with variables in </a:t>
            </a:r>
            <a:r>
              <a:rPr lang="en-US" sz="2000" i="1">
                <a:latin typeface="Arial Narrow" charset="0"/>
                <a:ea typeface="ＭＳ Ｐゴシック" charset="0"/>
                <a:cs typeface="ＭＳ Ｐゴシック" charset="0"/>
              </a:rPr>
              <a:t>sup(</a:t>
            </a:r>
            <a:r>
              <a:rPr lang="en-US" sz="2000" i="1">
                <a:solidFill>
                  <a:schemeClr val="tx2"/>
                </a:solidFill>
                <a:latin typeface="Arial Narrow" charset="0"/>
                <a:ea typeface="ＭＳ Ｐゴシック" charset="0"/>
                <a:cs typeface="ＭＳ Ｐゴシック" charset="0"/>
              </a:rPr>
              <a:t>C</a:t>
            </a:r>
            <a:r>
              <a:rPr lang="en-US" sz="2000" i="1" baseline="30000">
                <a:solidFill>
                  <a:schemeClr val="tx2"/>
                </a:solidFill>
                <a:latin typeface="Arial Narrow" charset="0"/>
                <a:ea typeface="ＭＳ Ｐゴシック" charset="0"/>
                <a:cs typeface="ＭＳ Ｐゴシック" charset="0"/>
              </a:rPr>
              <a:t>B</a:t>
            </a:r>
            <a:r>
              <a:rPr lang="en-US" sz="2000" i="1" baseline="-25000">
                <a:solidFill>
                  <a:schemeClr val="tx2"/>
                </a:solidFill>
                <a:latin typeface="Arial Narrow" charset="0"/>
                <a:ea typeface="ＭＳ Ｐゴシック" charset="0"/>
                <a:cs typeface="ＭＳ Ｐゴシック" charset="0"/>
              </a:rPr>
              <a:t>i</a:t>
            </a:r>
            <a:r>
              <a:rPr lang="en-US" sz="2000" i="1">
                <a:latin typeface="Arial Narrow" charset="0"/>
                <a:ea typeface="ＭＳ Ｐゴシック" charset="0"/>
                <a:cs typeface="ＭＳ Ｐゴシック" charset="0"/>
              </a:rPr>
              <a:t>)</a:t>
            </a:r>
            <a:r>
              <a:rPr lang="en-US" sz="2000">
                <a:latin typeface="Arial Narrow" charset="0"/>
                <a:ea typeface="ＭＳ Ｐゴシック" charset="0"/>
                <a:cs typeface="ＭＳ Ｐゴシック" charset="0"/>
              </a:rPr>
              <a:t> dropped;</a:t>
            </a:r>
          </a:p>
          <a:p>
            <a:pPr>
              <a:lnSpc>
                <a:spcPct val="75000"/>
              </a:lnSpc>
              <a:buFont typeface="Monotype Sorts" charset="0"/>
              <a:buNone/>
            </a:pPr>
            <a:r>
              <a:rPr lang="en-US" sz="2000">
                <a:latin typeface="Arial Narrow" charset="0"/>
                <a:ea typeface="ＭＳ Ｐゴシック" charset="0"/>
                <a:cs typeface="ＭＳ Ｐゴシック" charset="0"/>
              </a:rPr>
              <a:t>		if </a:t>
            </a:r>
            <a:r>
              <a:rPr lang="en-US" sz="2000">
                <a:solidFill>
                  <a:schemeClr val="tx2"/>
                </a:solidFill>
                <a:latin typeface="Arial Narrow" charset="0"/>
                <a:ea typeface="ＭＳ Ｐゴシック" charset="0"/>
                <a:cs typeface="ＭＳ Ｐゴシック" charset="0"/>
              </a:rPr>
              <a:t>i = 1</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Q = D</a:t>
            </a:r>
            <a:r>
              <a:rPr lang="en-US" sz="2000" baseline="-25000">
                <a:solidFill>
                  <a:schemeClr val="tx2"/>
                </a:solidFill>
                <a:latin typeface="Arial Narrow" charset="0"/>
                <a:ea typeface="ＭＳ Ｐゴシック" charset="0"/>
                <a:cs typeface="ＭＳ Ｐゴシック" charset="0"/>
              </a:rPr>
              <a:t>i </a:t>
            </a:r>
            <a:r>
              <a:rPr lang="en-US" sz="2000">
                <a:solidFill>
                  <a:schemeClr val="tx2"/>
                </a:solidFill>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else</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Q = Q </a:t>
            </a:r>
            <a:r>
              <a:rPr lang="en-US" sz="2000">
                <a:solidFill>
                  <a:schemeClr val="tx2"/>
                </a:solidFill>
                <a:latin typeface="Arial Narrow" charset="0"/>
                <a:ea typeface="ヒラギノ角ゴ Pro W3" charset="0"/>
                <a:cs typeface="ヒラギノ角ゴ Pro W3" charset="0"/>
              </a:rPr>
              <a:t>∩</a:t>
            </a:r>
            <a:r>
              <a:rPr lang="en-US" sz="2000">
                <a:solidFill>
                  <a:schemeClr val="tx2"/>
                </a:solidFill>
                <a:latin typeface="Arial Narrow" charset="0"/>
                <a:ea typeface="ＭＳ Ｐゴシック" charset="0"/>
                <a:cs typeface="ＭＳ Ｐゴシック" charset="0"/>
              </a:rPr>
              <a:t> D</a:t>
            </a:r>
            <a:r>
              <a:rPr lang="en-US" sz="2000" baseline="-25000">
                <a:solidFill>
                  <a:schemeClr val="tx2"/>
                </a:solidFill>
                <a:latin typeface="Arial Narrow" charset="0"/>
                <a:ea typeface="ＭＳ Ｐゴシック" charset="0"/>
                <a:cs typeface="ＭＳ Ｐゴシック" charset="0"/>
              </a:rPr>
              <a:t>i </a:t>
            </a:r>
            <a:r>
              <a:rPr lang="en-US" sz="2000">
                <a:solidFill>
                  <a:schemeClr val="tx2"/>
                </a:solidFill>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R = A – Q x B;</a:t>
            </a:r>
          </a:p>
          <a:p>
            <a:pPr>
              <a:lnSpc>
                <a:spcPct val="75000"/>
              </a:lnSpc>
              <a:buFont typeface="Monotype Sorts" charset="0"/>
              <a:buNone/>
            </a:pPr>
            <a:r>
              <a:rPr lang="en-US" sz="2000">
                <a:latin typeface="Arial Narrow" charset="0"/>
                <a:ea typeface="ＭＳ Ｐゴシック" charset="0"/>
                <a:cs typeface="ＭＳ Ｐゴシック" charset="0"/>
              </a:rPr>
              <a:t>	return(</a:t>
            </a:r>
            <a:r>
              <a:rPr lang="en-US" sz="2000">
                <a:solidFill>
                  <a:schemeClr val="tx2"/>
                </a:solidFill>
                <a:latin typeface="Arial Narrow" charset="0"/>
                <a:ea typeface="ＭＳ Ｐゴシック" charset="0"/>
                <a:cs typeface="ＭＳ Ｐゴシック" charset="0"/>
              </a:rPr>
              <a:t>Q,R</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571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5718">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9571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95718">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95718">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95718">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95718">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395718">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95718">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95718">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395718">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395718">
                                            <p:txEl>
                                              <p:pRg st="11" end="11"/>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395718">
                                            <p:txEl>
                                              <p:pRg st="12" end="12"/>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395718">
                                            <p:txEl>
                                              <p:pRg st="13" end="1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95718">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8397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05E2A66-0ED0-B743-AE4F-1B314E6D32C6}" type="slidenum">
              <a:rPr lang="en-US" sz="1400" b="0" i="0"/>
              <a:pPr/>
              <a:t>34</a:t>
            </a:fld>
            <a:endParaRPr lang="en-US" sz="1400" b="0" i="0"/>
          </a:p>
        </p:txBody>
      </p:sp>
      <p:sp>
        <p:nvSpPr>
          <p:cNvPr id="83972" name="Rectangle 2"/>
          <p:cNvSpPr>
            <a:spLocks noGrp="1" noChangeArrowheads="1"/>
          </p:cNvSpPr>
          <p:nvPr>
            <p:ph type="title"/>
          </p:nvPr>
        </p:nvSpPr>
        <p:spPr>
          <a:xfrm>
            <a:off x="241300" y="88900"/>
            <a:ext cx="8699500" cy="685800"/>
          </a:xfrm>
        </p:spPr>
        <p:txBody>
          <a:bodyPr/>
          <a:lstStyle/>
          <a:p>
            <a:pPr>
              <a:lnSpc>
                <a:spcPct val="80000"/>
              </a:lnSpc>
            </a:pPr>
            <a:r>
              <a:rPr lang="en-US" sz="2800">
                <a:latin typeface="Arial Narrow" charset="0"/>
                <a:ea typeface="ＭＳ Ｐゴシック" charset="0"/>
                <a:cs typeface="ＭＳ Ｐゴシック" charset="0"/>
              </a:rPr>
              <a:t>Example </a:t>
            </a:r>
            <a:br>
              <a:rPr lang="en-US" sz="2800">
                <a:latin typeface="Arial Narrow" charset="0"/>
                <a:ea typeface="ＭＳ Ｐゴシック" charset="0"/>
                <a:cs typeface="ＭＳ Ｐゴシック" charset="0"/>
              </a:rPr>
            </a:br>
            <a:r>
              <a:rPr lang="en-US" sz="2800">
                <a:latin typeface="Arial Narrow" charset="0"/>
                <a:ea typeface="ＭＳ Ｐゴシック" charset="0"/>
                <a:cs typeface="ＭＳ Ｐゴシック" charset="0"/>
              </a:rPr>
              <a:t>f</a:t>
            </a:r>
            <a:r>
              <a:rPr lang="en-US" sz="2800" baseline="-25000">
                <a:latin typeface="Arial Narrow" charset="0"/>
                <a:ea typeface="ＭＳ Ｐゴシック" charset="0"/>
                <a:cs typeface="ＭＳ Ｐゴシック" charset="0"/>
              </a:rPr>
              <a:t>dividend </a:t>
            </a:r>
            <a:r>
              <a:rPr lang="en-US" sz="2800">
                <a:latin typeface="Arial Narrow" charset="0"/>
                <a:ea typeface="ＭＳ Ｐゴシック" charset="0"/>
                <a:cs typeface="ＭＳ Ｐゴシック" charset="0"/>
              </a:rPr>
              <a:t>= ac+ad+bc+bd+e;   f</a:t>
            </a:r>
            <a:r>
              <a:rPr lang="en-US" sz="2800" baseline="-25000">
                <a:latin typeface="Arial Narrow" charset="0"/>
                <a:ea typeface="ＭＳ Ｐゴシック" charset="0"/>
                <a:cs typeface="ＭＳ Ｐゴシック" charset="0"/>
              </a:rPr>
              <a:t>divisor</a:t>
            </a:r>
            <a:r>
              <a:rPr lang="en-US" sz="2800">
                <a:latin typeface="Arial Narrow" charset="0"/>
                <a:ea typeface="ＭＳ Ｐゴシック" charset="0"/>
                <a:cs typeface="ＭＳ Ｐゴシック" charset="0"/>
              </a:rPr>
              <a:t> = a+b</a:t>
            </a:r>
          </a:p>
        </p:txBody>
      </p:sp>
      <p:sp>
        <p:nvSpPr>
          <p:cNvPr id="1397766" name="Rectangle 6"/>
          <p:cNvSpPr>
            <a:spLocks noGrp="1" noChangeArrowheads="1"/>
          </p:cNvSpPr>
          <p:nvPr>
            <p:ph idx="1"/>
          </p:nvPr>
        </p:nvSpPr>
        <p:spPr/>
        <p:txBody>
          <a:bodyPr/>
          <a:lstStyle/>
          <a:p>
            <a:r>
              <a:rPr lang="en-US" sz="2000">
                <a:solidFill>
                  <a:schemeClr val="tx2"/>
                </a:solidFill>
                <a:latin typeface="Arial Narrow" charset="0"/>
                <a:ea typeface="ＭＳ Ｐゴシック" charset="0"/>
                <a:cs typeface="ＭＳ Ｐゴシック" charset="0"/>
              </a:rPr>
              <a:t>A</a:t>
            </a: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a:t>
            </a: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{ac,ad,bc,bd,e}</a:t>
            </a:r>
            <a:r>
              <a:rPr lang="en-US" sz="2000">
                <a:latin typeface="Arial Narrow" charset="0"/>
                <a:ea typeface="ＭＳ Ｐゴシック" charset="0"/>
                <a:cs typeface="ＭＳ Ｐゴシック" charset="0"/>
              </a:rPr>
              <a:t> and </a:t>
            </a:r>
            <a:r>
              <a:rPr lang="en-US" sz="2000">
                <a:solidFill>
                  <a:schemeClr val="tx2"/>
                </a:solidFill>
                <a:latin typeface="Arial Narrow" charset="0"/>
                <a:ea typeface="ＭＳ Ｐゴシック" charset="0"/>
                <a:cs typeface="ＭＳ Ｐゴシック" charset="0"/>
              </a:rPr>
              <a:t>B = {a,b}</a:t>
            </a:r>
          </a:p>
          <a:p>
            <a:r>
              <a:rPr lang="en-US" sz="2000">
                <a:solidFill>
                  <a:schemeClr val="tx2"/>
                </a:solidFill>
                <a:latin typeface="Arial Narrow" charset="0"/>
                <a:ea typeface="ＭＳ Ｐゴシック" charset="0"/>
                <a:cs typeface="ＭＳ Ｐゴシック" charset="0"/>
              </a:rPr>
              <a:t>i = 1:</a:t>
            </a:r>
          </a:p>
          <a:p>
            <a:pPr lvl="1"/>
            <a:r>
              <a:rPr lang="en-US" sz="2000">
                <a:solidFill>
                  <a:schemeClr val="tx2"/>
                </a:solidFill>
                <a:latin typeface="Arial Narrow" charset="0"/>
                <a:ea typeface="ＭＳ Ｐゴシック" charset="0"/>
              </a:rPr>
              <a:t>C</a:t>
            </a:r>
            <a:r>
              <a:rPr lang="en-US" sz="2000" baseline="30000">
                <a:solidFill>
                  <a:schemeClr val="tx2"/>
                </a:solidFill>
                <a:latin typeface="Arial Narrow" charset="0"/>
                <a:ea typeface="ＭＳ Ｐゴシック" charset="0"/>
              </a:rPr>
              <a:t>B</a:t>
            </a:r>
            <a:r>
              <a:rPr lang="en-US" sz="2000" baseline="-25000">
                <a:solidFill>
                  <a:schemeClr val="tx2"/>
                </a:solidFill>
                <a:latin typeface="Arial Narrow" charset="0"/>
                <a:ea typeface="ＭＳ Ｐゴシック" charset="0"/>
              </a:rPr>
              <a:t>1 </a:t>
            </a:r>
            <a:r>
              <a:rPr lang="en-US" sz="2000">
                <a:solidFill>
                  <a:schemeClr val="tx2"/>
                </a:solidFill>
                <a:latin typeface="Arial Narrow" charset="0"/>
                <a:ea typeface="ＭＳ Ｐゴシック" charset="0"/>
              </a:rPr>
              <a:t>= a, D = {ac,ad}</a:t>
            </a:r>
            <a:r>
              <a:rPr lang="en-US" sz="2000">
                <a:latin typeface="Arial Narrow" charset="0"/>
                <a:ea typeface="ＭＳ Ｐゴシック" charset="0"/>
              </a:rPr>
              <a:t> and </a:t>
            </a:r>
            <a:r>
              <a:rPr lang="en-US" sz="2000">
                <a:solidFill>
                  <a:schemeClr val="tx2"/>
                </a:solidFill>
                <a:latin typeface="Arial Narrow" charset="0"/>
                <a:ea typeface="ＭＳ Ｐゴシック" charset="0"/>
              </a:rPr>
              <a:t>D</a:t>
            </a:r>
            <a:r>
              <a:rPr lang="en-US" sz="2000" baseline="-25000">
                <a:solidFill>
                  <a:schemeClr val="tx2"/>
                </a:solidFill>
                <a:latin typeface="Arial Narrow" charset="0"/>
                <a:ea typeface="ＭＳ Ｐゴシック" charset="0"/>
              </a:rPr>
              <a:t>1</a:t>
            </a:r>
            <a:r>
              <a:rPr lang="en-US" sz="2000">
                <a:solidFill>
                  <a:schemeClr val="tx2"/>
                </a:solidFill>
                <a:latin typeface="Arial Narrow" charset="0"/>
                <a:ea typeface="ＭＳ Ｐゴシック" charset="0"/>
              </a:rPr>
              <a:t> = {c,d}</a:t>
            </a:r>
          </a:p>
          <a:p>
            <a:pPr lvl="1"/>
            <a:r>
              <a:rPr lang="en-US" sz="2000">
                <a:latin typeface="Arial Narrow" charset="0"/>
                <a:ea typeface="ＭＳ Ｐゴシック" charset="0"/>
              </a:rPr>
              <a:t>Then </a:t>
            </a:r>
            <a:r>
              <a:rPr lang="en-US" sz="2000">
                <a:solidFill>
                  <a:schemeClr val="tx2"/>
                </a:solidFill>
                <a:latin typeface="Arial Narrow" charset="0"/>
                <a:ea typeface="ＭＳ Ｐゴシック" charset="0"/>
              </a:rPr>
              <a:t>Q = {c,d}</a:t>
            </a:r>
          </a:p>
          <a:p>
            <a:r>
              <a:rPr lang="en-US" sz="2000">
                <a:solidFill>
                  <a:schemeClr val="tx2"/>
                </a:solidFill>
                <a:latin typeface="Arial Narrow" charset="0"/>
                <a:ea typeface="ＭＳ Ｐゴシック" charset="0"/>
                <a:cs typeface="ＭＳ Ｐゴシック" charset="0"/>
              </a:rPr>
              <a:t>i = 2  = n:</a:t>
            </a:r>
          </a:p>
          <a:p>
            <a:pPr lvl="1"/>
            <a:r>
              <a:rPr lang="en-US" sz="2000">
                <a:solidFill>
                  <a:schemeClr val="tx2"/>
                </a:solidFill>
                <a:latin typeface="Arial Narrow" charset="0"/>
                <a:ea typeface="ＭＳ Ｐゴシック" charset="0"/>
              </a:rPr>
              <a:t>C</a:t>
            </a:r>
            <a:r>
              <a:rPr lang="en-US" sz="2000" baseline="30000">
                <a:solidFill>
                  <a:schemeClr val="tx2"/>
                </a:solidFill>
                <a:latin typeface="Arial Narrow" charset="0"/>
                <a:ea typeface="ＭＳ Ｐゴシック" charset="0"/>
              </a:rPr>
              <a:t>B</a:t>
            </a:r>
            <a:r>
              <a:rPr lang="en-US" sz="2000" baseline="-25000">
                <a:solidFill>
                  <a:schemeClr val="tx2"/>
                </a:solidFill>
                <a:latin typeface="Arial Narrow" charset="0"/>
                <a:ea typeface="ＭＳ Ｐゴシック" charset="0"/>
              </a:rPr>
              <a:t>2 </a:t>
            </a:r>
            <a:r>
              <a:rPr lang="en-US" sz="2000">
                <a:solidFill>
                  <a:schemeClr val="tx2"/>
                </a:solidFill>
                <a:latin typeface="Arial Narrow" charset="0"/>
                <a:ea typeface="ＭＳ Ｐゴシック" charset="0"/>
              </a:rPr>
              <a:t>= b</a:t>
            </a:r>
            <a:r>
              <a:rPr lang="en-US" sz="2000">
                <a:latin typeface="Arial Narrow" charset="0"/>
                <a:ea typeface="ＭＳ Ｐゴシック" charset="0"/>
              </a:rPr>
              <a:t>, </a:t>
            </a:r>
            <a:r>
              <a:rPr lang="en-US" sz="2000">
                <a:solidFill>
                  <a:schemeClr val="tx2"/>
                </a:solidFill>
                <a:latin typeface="Arial Narrow" charset="0"/>
                <a:ea typeface="ＭＳ Ｐゴシック" charset="0"/>
              </a:rPr>
              <a:t>D = {bc,bd}</a:t>
            </a:r>
            <a:r>
              <a:rPr lang="en-US" sz="2000">
                <a:latin typeface="Arial Narrow" charset="0"/>
                <a:ea typeface="ＭＳ Ｐゴシック" charset="0"/>
              </a:rPr>
              <a:t> and </a:t>
            </a:r>
            <a:r>
              <a:rPr lang="en-US" sz="2000">
                <a:solidFill>
                  <a:schemeClr val="tx2"/>
                </a:solidFill>
                <a:latin typeface="Arial Narrow" charset="0"/>
                <a:ea typeface="ＭＳ Ｐゴシック" charset="0"/>
              </a:rPr>
              <a:t>D</a:t>
            </a:r>
            <a:r>
              <a:rPr lang="en-US" sz="2000" baseline="-25000">
                <a:solidFill>
                  <a:schemeClr val="tx2"/>
                </a:solidFill>
                <a:latin typeface="Arial Narrow" charset="0"/>
                <a:ea typeface="ＭＳ Ｐゴシック" charset="0"/>
              </a:rPr>
              <a:t>2</a:t>
            </a:r>
            <a:r>
              <a:rPr lang="en-US" sz="2000">
                <a:solidFill>
                  <a:schemeClr val="tx2"/>
                </a:solidFill>
                <a:latin typeface="Arial Narrow" charset="0"/>
                <a:ea typeface="ＭＳ Ｐゴシック" charset="0"/>
              </a:rPr>
              <a:t> = {c,d}</a:t>
            </a:r>
          </a:p>
          <a:p>
            <a:pPr lvl="1"/>
            <a:r>
              <a:rPr lang="en-US" sz="2000">
                <a:latin typeface="Arial Narrow" charset="0"/>
                <a:ea typeface="ＭＳ Ｐゴシック" charset="0"/>
              </a:rPr>
              <a:t>Then </a:t>
            </a:r>
            <a:r>
              <a:rPr lang="en-US" sz="2000">
                <a:solidFill>
                  <a:schemeClr val="tx2"/>
                </a:solidFill>
                <a:latin typeface="Arial Narrow" charset="0"/>
                <a:ea typeface="ＭＳ Ｐゴシック" charset="0"/>
              </a:rPr>
              <a:t>Q = {c,d} </a:t>
            </a:r>
            <a:r>
              <a:rPr lang="en-US" sz="2000">
                <a:solidFill>
                  <a:schemeClr val="tx2"/>
                </a:solidFill>
                <a:latin typeface="Arial Narrow" charset="0"/>
                <a:ea typeface="ヒラギノ角ゴ Pro W3" charset="0"/>
                <a:cs typeface="ヒラギノ角ゴ Pro W3" charset="0"/>
              </a:rPr>
              <a:t>∩</a:t>
            </a:r>
            <a:r>
              <a:rPr lang="en-US" sz="2000">
                <a:solidFill>
                  <a:schemeClr val="tx2"/>
                </a:solidFill>
                <a:latin typeface="Arial Narrow" charset="0"/>
                <a:ea typeface="ＭＳ Ｐゴシック" charset="0"/>
              </a:rPr>
              <a:t> {c,d} = {c,d}</a:t>
            </a:r>
          </a:p>
          <a:p>
            <a:r>
              <a:rPr lang="en-US" sz="2000">
                <a:latin typeface="Arial Narrow" charset="0"/>
                <a:ea typeface="ＭＳ Ｐゴシック" charset="0"/>
                <a:cs typeface="ＭＳ Ｐゴシック" charset="0"/>
              </a:rPr>
              <a:t>Result:</a:t>
            </a:r>
          </a:p>
          <a:p>
            <a:pPr lvl="1"/>
            <a:r>
              <a:rPr lang="en-US" sz="2000">
                <a:solidFill>
                  <a:schemeClr val="tx2"/>
                </a:solidFill>
                <a:latin typeface="Arial Narrow" charset="0"/>
                <a:ea typeface="ＭＳ Ｐゴシック" charset="0"/>
              </a:rPr>
              <a:t>Q = {c,d}</a:t>
            </a:r>
            <a:r>
              <a:rPr lang="en-US" sz="2000">
                <a:latin typeface="Arial Narrow" charset="0"/>
                <a:ea typeface="ＭＳ Ｐゴシック" charset="0"/>
              </a:rPr>
              <a:t> and </a:t>
            </a:r>
            <a:r>
              <a:rPr lang="en-US" sz="2000">
                <a:solidFill>
                  <a:schemeClr val="tx2"/>
                </a:solidFill>
                <a:latin typeface="Arial Narrow" charset="0"/>
                <a:ea typeface="ＭＳ Ｐゴシック" charset="0"/>
              </a:rPr>
              <a:t>R = {e}</a:t>
            </a:r>
          </a:p>
          <a:p>
            <a:pPr lvl="1"/>
            <a:r>
              <a:rPr lang="en-US" sz="2000">
                <a:solidFill>
                  <a:schemeClr val="tx2"/>
                </a:solidFill>
                <a:latin typeface="Arial Narrow" charset="0"/>
                <a:ea typeface="ＭＳ Ｐゴシック" charset="0"/>
              </a:rPr>
              <a:t>f</a:t>
            </a:r>
            <a:r>
              <a:rPr lang="en-US" sz="2000" baseline="-25000">
                <a:solidFill>
                  <a:schemeClr val="tx2"/>
                </a:solidFill>
                <a:latin typeface="Arial Narrow" charset="0"/>
                <a:ea typeface="ＭＳ Ｐゴシック" charset="0"/>
              </a:rPr>
              <a:t>quotient </a:t>
            </a:r>
            <a:r>
              <a:rPr lang="en-US" sz="2000">
                <a:solidFill>
                  <a:schemeClr val="tx2"/>
                </a:solidFill>
                <a:latin typeface="Arial Narrow" charset="0"/>
                <a:ea typeface="ＭＳ Ｐゴシック" charset="0"/>
              </a:rPr>
              <a:t> = c + d</a:t>
            </a:r>
            <a:r>
              <a:rPr lang="en-US" sz="2000">
                <a:latin typeface="Arial Narrow" charset="0"/>
                <a:ea typeface="ＭＳ Ｐゴシック" charset="0"/>
              </a:rPr>
              <a:t> and </a:t>
            </a:r>
            <a:r>
              <a:rPr lang="en-US" sz="2000">
                <a:solidFill>
                  <a:schemeClr val="tx2"/>
                </a:solidFill>
                <a:latin typeface="Arial Narrow" charset="0"/>
                <a:ea typeface="ＭＳ Ｐゴシック" charset="0"/>
              </a:rPr>
              <a:t>f</a:t>
            </a:r>
            <a:r>
              <a:rPr lang="en-US" sz="2000" baseline="-25000">
                <a:solidFill>
                  <a:schemeClr val="tx2"/>
                </a:solidFill>
                <a:latin typeface="Arial Narrow" charset="0"/>
                <a:ea typeface="ＭＳ Ｐゴシック" charset="0"/>
              </a:rPr>
              <a:t>remainder</a:t>
            </a:r>
            <a:r>
              <a:rPr lang="en-US" sz="2000">
                <a:solidFill>
                  <a:schemeClr val="tx2"/>
                </a:solidFill>
                <a:latin typeface="Arial Narrow" charset="0"/>
                <a:ea typeface="ＭＳ Ｐゴシック" charset="0"/>
              </a:rPr>
              <a:t> = e</a:t>
            </a:r>
            <a:endParaRPr lang="en-US" sz="2000" baseline="-25000">
              <a:solidFill>
                <a:schemeClr val="tx2"/>
              </a:solidFill>
              <a:latin typeface="Arial Narrow" charset="0"/>
              <a:ea typeface="ＭＳ Ｐゴシック" charset="0"/>
            </a:endParaRPr>
          </a:p>
          <a:p>
            <a:pPr lvl="1"/>
            <a:endParaRPr lang="en-US" sz="2000">
              <a:solidFill>
                <a:schemeClr val="tx2"/>
              </a:solidFill>
              <a:latin typeface="Arial Narrow" charset="0"/>
              <a:ea typeface="ＭＳ Ｐゴシック" charset="0"/>
            </a:endParaRPr>
          </a:p>
          <a:p>
            <a:pPr lvl="1"/>
            <a:endParaRPr lang="en-US" sz="2000">
              <a:latin typeface="Arial Narrow" charset="0"/>
              <a:ea typeface="ＭＳ Ｐゴシック" charset="0"/>
            </a:endParaRPr>
          </a:p>
          <a:p>
            <a:pPr lvl="1">
              <a:buFont typeface="Monotype Sorts" charset="0"/>
              <a:buNone/>
            </a:pPr>
            <a:endParaRPr lang="en-US" sz="2000" baseline="-25000">
              <a:solidFill>
                <a:schemeClr val="tx2"/>
              </a:solidFill>
              <a:latin typeface="Arial Narrow" charset="0"/>
              <a:ea typeface="ＭＳ Ｐゴシック" charset="0"/>
            </a:endParaRPr>
          </a:p>
          <a:p>
            <a:pPr lvl="1"/>
            <a:endParaRPr lang="en-US" sz="2000" baseline="-25000">
              <a:solidFill>
                <a:schemeClr val="tx2"/>
              </a:solidFill>
              <a:latin typeface="Arial Narrow"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776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9776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7766">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97766">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97766">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97766">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97766">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397766">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97766">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39776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8601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86EADE7D-B25A-C04B-A5F4-29EBCCF4C0F2}" type="slidenum">
              <a:rPr lang="en-US" sz="1400" b="0" i="0"/>
              <a:pPr/>
              <a:t>35</a:t>
            </a:fld>
            <a:endParaRPr lang="en-US" sz="1400" b="0" i="0"/>
          </a:p>
        </p:txBody>
      </p:sp>
      <p:sp>
        <p:nvSpPr>
          <p:cNvPr id="8602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Theorem</a:t>
            </a:r>
          </a:p>
        </p:txBody>
      </p:sp>
      <p:sp>
        <p:nvSpPr>
          <p:cNvPr id="139981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Given algebraic expression </a:t>
            </a:r>
            <a:r>
              <a:rPr lang="en-US">
                <a:solidFill>
                  <a:schemeClr val="tx2"/>
                </a:solidFill>
                <a:latin typeface="Arial Narrow" charset="0"/>
                <a:ea typeface="ＭＳ Ｐゴシック" charset="0"/>
                <a:cs typeface="ＭＳ Ｐゴシック" charset="0"/>
              </a:rPr>
              <a:t>f</a:t>
            </a:r>
            <a:r>
              <a:rPr lang="en-US" baseline="-25000">
                <a:solidFill>
                  <a:schemeClr val="tx2"/>
                </a:solidFill>
                <a:latin typeface="Arial Narrow" charset="0"/>
                <a:ea typeface="ＭＳ Ｐゴシック" charset="0"/>
                <a:cs typeface="ＭＳ Ｐゴシック" charset="0"/>
              </a:rPr>
              <a:t>i</a:t>
            </a:r>
            <a:r>
              <a:rPr lang="en-US" i="1">
                <a:solidFill>
                  <a:schemeClr val="tx2"/>
                </a:solidFill>
                <a:latin typeface="Arial Narrow" charset="0"/>
                <a:ea typeface="ＭＳ Ｐゴシック" charset="0"/>
                <a:cs typeface="ＭＳ Ｐゴシック" charset="0"/>
              </a:rPr>
              <a:t> </a:t>
            </a:r>
            <a:r>
              <a:rPr lang="en-US">
                <a:latin typeface="Arial Narrow" charset="0"/>
                <a:ea typeface="ＭＳ Ｐゴシック" charset="0"/>
                <a:cs typeface="ＭＳ Ｐゴシック" charset="0"/>
              </a:rPr>
              <a:t>and </a:t>
            </a:r>
            <a:r>
              <a:rPr lang="en-US">
                <a:solidFill>
                  <a:schemeClr val="tx2"/>
                </a:solidFill>
                <a:latin typeface="Arial Narrow" charset="0"/>
                <a:ea typeface="ＭＳ Ｐゴシック" charset="0"/>
                <a:cs typeface="ＭＳ Ｐゴシック" charset="0"/>
              </a:rPr>
              <a:t>f</a:t>
            </a:r>
            <a:r>
              <a:rPr lang="en-US" baseline="-25000">
                <a:solidFill>
                  <a:schemeClr val="tx2"/>
                </a:solidFill>
                <a:latin typeface="Arial Narrow" charset="0"/>
                <a:ea typeface="ＭＳ Ｐゴシック" charset="0"/>
                <a:cs typeface="ＭＳ Ｐゴシック" charset="0"/>
              </a:rPr>
              <a:t>j</a:t>
            </a:r>
            <a:br>
              <a:rPr lang="en-US">
                <a:solidFill>
                  <a:schemeClr val="tx2"/>
                </a:solidFill>
                <a:latin typeface="Arial Narrow" charset="0"/>
                <a:ea typeface="ＭＳ Ｐゴシック" charset="0"/>
                <a:cs typeface="ＭＳ Ｐゴシック" charset="0"/>
              </a:rPr>
            </a:br>
            <a:r>
              <a:rPr lang="en-US">
                <a:latin typeface="Arial Narrow" charset="0"/>
                <a:ea typeface="ＭＳ Ｐゴシック" charset="0"/>
                <a:cs typeface="ＭＳ Ｐゴシック" charset="0"/>
              </a:rPr>
              <a:t>then </a:t>
            </a:r>
            <a:r>
              <a:rPr lang="en-US">
                <a:solidFill>
                  <a:schemeClr val="tx2"/>
                </a:solidFill>
                <a:latin typeface="Arial Narrow" charset="0"/>
                <a:ea typeface="ＭＳ Ｐゴシック" charset="0"/>
                <a:cs typeface="ＭＳ Ｐゴシック" charset="0"/>
              </a:rPr>
              <a:t>f</a:t>
            </a:r>
            <a:r>
              <a:rPr lang="en-US" baseline="-25000">
                <a:solidFill>
                  <a:schemeClr val="tx2"/>
                </a:solidFill>
                <a:latin typeface="Arial Narrow" charset="0"/>
                <a:ea typeface="ＭＳ Ｐゴシック" charset="0"/>
                <a:cs typeface="ＭＳ Ｐゴシック" charset="0"/>
              </a:rPr>
              <a:t>i</a:t>
            </a:r>
            <a:r>
              <a:rPr lang="en-US">
                <a:solidFill>
                  <a:schemeClr val="tx2"/>
                </a:solidFill>
                <a:latin typeface="Arial Narrow" charset="0"/>
                <a:ea typeface="ＭＳ Ｐゴシック" charset="0"/>
                <a:cs typeface="ＭＳ Ｐゴシック" charset="0"/>
              </a:rPr>
              <a:t> / f</a:t>
            </a:r>
            <a:r>
              <a:rPr lang="en-US" baseline="-25000">
                <a:solidFill>
                  <a:schemeClr val="tx2"/>
                </a:solidFill>
                <a:latin typeface="Arial Narrow" charset="0"/>
                <a:ea typeface="ＭＳ Ｐゴシック" charset="0"/>
                <a:cs typeface="ＭＳ Ｐゴシック" charset="0"/>
              </a:rPr>
              <a:t>j</a:t>
            </a:r>
            <a:r>
              <a:rPr lang="en-US">
                <a:latin typeface="Arial Narrow" charset="0"/>
                <a:ea typeface="ＭＳ Ｐゴシック" charset="0"/>
                <a:cs typeface="ＭＳ Ｐゴシック" charset="0"/>
              </a:rPr>
              <a:t> is empty when either:</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j</a:t>
            </a:r>
            <a:r>
              <a:rPr lang="en-US">
                <a:solidFill>
                  <a:schemeClr val="tx2"/>
                </a:solidFill>
                <a:latin typeface="Arial Narrow" charset="0"/>
                <a:ea typeface="ＭＳ Ｐゴシック" charset="0"/>
              </a:rPr>
              <a:t> </a:t>
            </a:r>
            <a:r>
              <a:rPr lang="en-US">
                <a:latin typeface="Arial Narrow" charset="0"/>
                <a:ea typeface="ＭＳ Ｐゴシック" charset="0"/>
              </a:rPr>
              <a:t>contains a variable not in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i</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j</a:t>
            </a:r>
            <a:r>
              <a:rPr lang="en-US">
                <a:solidFill>
                  <a:schemeClr val="tx2"/>
                </a:solidFill>
                <a:latin typeface="Arial Narrow" charset="0"/>
                <a:ea typeface="ＭＳ Ｐゴシック" charset="0"/>
              </a:rPr>
              <a:t> </a:t>
            </a:r>
            <a:r>
              <a:rPr lang="en-US">
                <a:latin typeface="Arial Narrow" charset="0"/>
                <a:ea typeface="ＭＳ Ｐゴシック" charset="0"/>
              </a:rPr>
              <a:t>contains a cube whose support is not contained in that of any cube of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i</a:t>
            </a:r>
          </a:p>
          <a:p>
            <a:pPr lvl="1"/>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j</a:t>
            </a:r>
            <a:r>
              <a:rPr lang="en-US" i="1">
                <a:solidFill>
                  <a:schemeClr val="tx2"/>
                </a:solidFill>
                <a:latin typeface="Arial Narrow" charset="0"/>
                <a:ea typeface="ＭＳ Ｐゴシック" charset="0"/>
              </a:rPr>
              <a:t> </a:t>
            </a:r>
            <a:r>
              <a:rPr lang="en-US">
                <a:latin typeface="Arial Narrow" charset="0"/>
                <a:ea typeface="ＭＳ Ｐゴシック" charset="0"/>
              </a:rPr>
              <a:t>contains more terms than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i</a:t>
            </a:r>
          </a:p>
          <a:p>
            <a:pPr lvl="1"/>
            <a:r>
              <a:rPr lang="en-US">
                <a:latin typeface="Arial Narrow" charset="0"/>
                <a:ea typeface="ＭＳ Ｐゴシック" charset="0"/>
              </a:rPr>
              <a:t>The count of any variable in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j</a:t>
            </a:r>
            <a:r>
              <a:rPr lang="en-US">
                <a:latin typeface="Arial Narrow" charset="0"/>
                <a:ea typeface="ＭＳ Ｐゴシック" charset="0"/>
              </a:rPr>
              <a:t> is higher than in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98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998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9981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998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8806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9C53089-39C5-5549-B97F-D5014EABB220}" type="slidenum">
              <a:rPr lang="en-US" sz="1400" b="0" i="0"/>
              <a:pPr/>
              <a:t>36</a:t>
            </a:fld>
            <a:endParaRPr lang="en-US" sz="1400" b="0" i="0"/>
          </a:p>
        </p:txBody>
      </p:sp>
      <p:sp>
        <p:nvSpPr>
          <p:cNvPr id="8806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Algebraic substitution</a:t>
            </a:r>
          </a:p>
        </p:txBody>
      </p:sp>
      <p:sp>
        <p:nvSpPr>
          <p:cNvPr id="88069" name="Rectangle 3"/>
          <p:cNvSpPr>
            <a:spLocks noGrp="1" noChangeArrowheads="1"/>
          </p:cNvSpPr>
          <p:nvPr>
            <p:ph type="body" idx="1"/>
          </p:nvPr>
        </p:nvSpPr>
        <p:spPr>
          <a:xfrm>
            <a:off x="47625" y="1063625"/>
            <a:ext cx="9144000" cy="5222875"/>
          </a:xfrm>
        </p:spPr>
        <p:txBody>
          <a:bodyPr/>
          <a:lstStyle/>
          <a:p>
            <a:r>
              <a:rPr lang="en-US">
                <a:latin typeface="Arial Narrow" charset="0"/>
                <a:ea typeface="ＭＳ Ｐゴシック" charset="0"/>
                <a:cs typeface="ＭＳ Ｐゴシック" charset="0"/>
              </a:rPr>
              <a:t>Consider expression pairs</a:t>
            </a:r>
          </a:p>
          <a:p>
            <a:r>
              <a:rPr lang="en-US">
                <a:latin typeface="Arial Narrow" charset="0"/>
                <a:ea typeface="ＭＳ Ｐゴシック" charset="0"/>
                <a:cs typeface="ＭＳ Ｐゴシック" charset="0"/>
              </a:rPr>
              <a:t>Apply division (in any order)</a:t>
            </a:r>
          </a:p>
          <a:p>
            <a:r>
              <a:rPr lang="en-US">
                <a:latin typeface="Arial Narrow" charset="0"/>
                <a:ea typeface="ＭＳ Ｐゴシック" charset="0"/>
                <a:cs typeface="ＭＳ Ｐゴシック" charset="0"/>
              </a:rPr>
              <a:t>If quotient is not void:</a:t>
            </a:r>
          </a:p>
          <a:p>
            <a:pPr lvl="1"/>
            <a:r>
              <a:rPr lang="en-US">
                <a:latin typeface="Arial Narrow" charset="0"/>
                <a:ea typeface="ＭＳ Ｐゴシック" charset="0"/>
              </a:rPr>
              <a:t>Evaluate area and delay gain</a:t>
            </a:r>
          </a:p>
          <a:p>
            <a:pPr lvl="1"/>
            <a:r>
              <a:rPr lang="en-US">
                <a:latin typeface="Arial Narrow" charset="0"/>
                <a:ea typeface="ＭＳ Ｐゴシック" charset="0"/>
              </a:rPr>
              <a:t>Substitute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dividend</a:t>
            </a:r>
            <a:r>
              <a:rPr lang="en-US" i="1">
                <a:solidFill>
                  <a:schemeClr val="tx2"/>
                </a:solidFill>
                <a:latin typeface="Arial Narrow" charset="0"/>
                <a:ea typeface="ＭＳ Ｐゴシック" charset="0"/>
              </a:rPr>
              <a:t> </a:t>
            </a:r>
            <a:r>
              <a:rPr lang="en-US">
                <a:latin typeface="Arial Narrow" charset="0"/>
                <a:ea typeface="ＭＳ Ｐゴシック" charset="0"/>
              </a:rPr>
              <a:t>by </a:t>
            </a:r>
            <a:r>
              <a:rPr lang="en-US">
                <a:solidFill>
                  <a:schemeClr val="tx2"/>
                </a:solidFill>
                <a:latin typeface="Arial Narrow" charset="0"/>
                <a:ea typeface="ＭＳ Ｐゴシック" charset="0"/>
              </a:rPr>
              <a:t>j f</a:t>
            </a:r>
            <a:r>
              <a:rPr lang="en-US" baseline="-25000">
                <a:solidFill>
                  <a:schemeClr val="tx2"/>
                </a:solidFill>
                <a:latin typeface="Arial Narrow" charset="0"/>
                <a:ea typeface="ＭＳ Ｐゴシック" charset="0"/>
              </a:rPr>
              <a:t>quotient</a:t>
            </a:r>
            <a:r>
              <a:rPr lang="en-US">
                <a:solidFill>
                  <a:schemeClr val="tx2"/>
                </a:solidFill>
                <a:latin typeface="Arial Narrow" charset="0"/>
                <a:ea typeface="ＭＳ Ｐゴシック" charset="0"/>
              </a:rPr>
              <a:t> + f</a:t>
            </a:r>
            <a:r>
              <a:rPr lang="en-US" baseline="-25000">
                <a:solidFill>
                  <a:schemeClr val="tx2"/>
                </a:solidFill>
                <a:latin typeface="Arial Narrow" charset="0"/>
                <a:ea typeface="ＭＳ Ｐゴシック" charset="0"/>
              </a:rPr>
              <a:t>remainder</a:t>
            </a:r>
            <a:br>
              <a:rPr lang="en-US">
                <a:solidFill>
                  <a:schemeClr val="tx2"/>
                </a:solidFill>
                <a:latin typeface="Arial Narrow" charset="0"/>
                <a:ea typeface="ＭＳ Ｐゴシック" charset="0"/>
              </a:rPr>
            </a:br>
            <a:r>
              <a:rPr lang="en-US">
                <a:latin typeface="Arial Narrow" charset="0"/>
                <a:ea typeface="ＭＳ Ｐゴシック" charset="0"/>
              </a:rPr>
              <a:t>where</a:t>
            </a:r>
            <a:r>
              <a:rPr lang="en-US" i="1">
                <a:solidFill>
                  <a:schemeClr val="tx2"/>
                </a:solidFill>
                <a:latin typeface="Arial Narrow" charset="0"/>
                <a:ea typeface="ＭＳ Ｐゴシック" charset="0"/>
              </a:rPr>
              <a:t> </a:t>
            </a:r>
            <a:r>
              <a:rPr lang="en-US">
                <a:solidFill>
                  <a:schemeClr val="tx2"/>
                </a:solidFill>
                <a:latin typeface="Arial Narrow" charset="0"/>
                <a:ea typeface="ＭＳ Ｐゴシック" charset="0"/>
              </a:rPr>
              <a:t>j</a:t>
            </a:r>
            <a:r>
              <a:rPr lang="en-US">
                <a:latin typeface="Arial Narrow" charset="0"/>
                <a:ea typeface="ＭＳ Ｐゴシック" charset="0"/>
              </a:rPr>
              <a:t> is the variable corresponding to </a:t>
            </a: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divisor</a:t>
            </a:r>
          </a:p>
          <a:p>
            <a:r>
              <a:rPr lang="en-US">
                <a:latin typeface="Arial Narrow" charset="0"/>
                <a:ea typeface="ＭＳ Ｐゴシック" charset="0"/>
                <a:cs typeface="ＭＳ Ｐゴシック" charset="0"/>
              </a:rPr>
              <a:t>Use filters based on previous theorem to reduce computation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9011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06372A0-4D3A-304D-BD8A-8B7D9F934D52}" type="slidenum">
              <a:rPr lang="en-US" sz="1400" b="0" i="0"/>
              <a:pPr/>
              <a:t>37</a:t>
            </a:fld>
            <a:endParaRPr lang="en-US" sz="1400" b="0" i="0"/>
          </a:p>
        </p:txBody>
      </p:sp>
      <p:sp>
        <p:nvSpPr>
          <p:cNvPr id="9011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Substitution algorithm</a:t>
            </a:r>
          </a:p>
        </p:txBody>
      </p:sp>
      <p:sp>
        <p:nvSpPr>
          <p:cNvPr id="1401862" name="Rectangle 6"/>
          <p:cNvSpPr>
            <a:spLocks noGrp="1" noChangeArrowheads="1"/>
          </p:cNvSpPr>
          <p:nvPr>
            <p:ph idx="1"/>
          </p:nvPr>
        </p:nvSpPr>
        <p:spPr/>
        <p:txBody>
          <a:bodyPr/>
          <a:lstStyle/>
          <a:p>
            <a:pPr>
              <a:lnSpc>
                <a:spcPct val="75000"/>
              </a:lnSpc>
              <a:buFont typeface="Monotype Sorts" charset="0"/>
              <a:buNone/>
            </a:pPr>
            <a:r>
              <a:rPr lang="en-US" sz="2000" i="1">
                <a:latin typeface="Arial Narrow" charset="0"/>
                <a:ea typeface="ＭＳ Ｐゴシック" charset="0"/>
                <a:cs typeface="ＭＳ Ｐゴシック" charset="0"/>
              </a:rPr>
              <a:t>SUBSTITUTE(</a:t>
            </a:r>
            <a:r>
              <a:rPr lang="en-US" sz="2000" i="1">
                <a:solidFill>
                  <a:schemeClr val="tx2"/>
                </a:solidFill>
                <a:latin typeface="Arial Narrow" charset="0"/>
                <a:ea typeface="ＭＳ Ｐゴシック" charset="0"/>
                <a:cs typeface="ＭＳ Ｐゴシック" charset="0"/>
              </a:rPr>
              <a:t>Gn(V,E</a:t>
            </a:r>
            <a:r>
              <a:rPr lang="en-US" sz="2000" i="1">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for (</a:t>
            </a:r>
            <a:r>
              <a:rPr lang="en-US" sz="2000">
                <a:solidFill>
                  <a:schemeClr val="tx2"/>
                </a:solidFill>
                <a:latin typeface="Arial Narrow" charset="0"/>
                <a:ea typeface="ＭＳ Ｐゴシック" charset="0"/>
                <a:cs typeface="ＭＳ Ｐゴシック" charset="0"/>
              </a:rPr>
              <a:t>i = 1,2,…,|V|</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for (</a:t>
            </a:r>
            <a:r>
              <a:rPr lang="en-US" sz="2000">
                <a:solidFill>
                  <a:schemeClr val="tx2"/>
                </a:solidFill>
                <a:latin typeface="Arial Narrow" charset="0"/>
                <a:ea typeface="ＭＳ Ｐゴシック" charset="0"/>
                <a:cs typeface="ＭＳ Ｐゴシック" charset="0"/>
              </a:rPr>
              <a:t>j = 1,2,…,|V|;j ≠ i</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A</a:t>
            </a:r>
            <a:r>
              <a:rPr lang="en-US" sz="2000">
                <a:latin typeface="Arial Narrow" charset="0"/>
                <a:ea typeface="ＭＳ Ｐゴシック" charset="0"/>
                <a:cs typeface="ＭＳ Ｐゴシック" charset="0"/>
              </a:rPr>
              <a:t> = set of cubes of</a:t>
            </a:r>
            <a:r>
              <a:rPr lang="en-US" sz="2000">
                <a:solidFill>
                  <a:schemeClr val="tx2"/>
                </a:solidFill>
                <a:latin typeface="Arial Narrow" charset="0"/>
                <a:ea typeface="ＭＳ Ｐゴシック" charset="0"/>
                <a:cs typeface="ＭＳ Ｐゴシック" charset="0"/>
              </a:rPr>
              <a:t> f</a:t>
            </a:r>
            <a:r>
              <a:rPr lang="en-US" sz="2000" baseline="-25000">
                <a:solidFill>
                  <a:schemeClr val="tx2"/>
                </a:solidFill>
                <a:latin typeface="Arial Narrow" charset="0"/>
                <a:ea typeface="ＭＳ Ｐゴシック" charset="0"/>
                <a:cs typeface="ＭＳ Ｐゴシック" charset="0"/>
              </a:rPr>
              <a:t>i</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B</a:t>
            </a:r>
            <a:r>
              <a:rPr lang="en-US" sz="2000">
                <a:latin typeface="Arial Narrow" charset="0"/>
                <a:ea typeface="ＭＳ Ｐゴシック" charset="0"/>
                <a:cs typeface="ＭＳ Ｐゴシック" charset="0"/>
              </a:rPr>
              <a:t> = set of cubes of </a:t>
            </a:r>
            <a:r>
              <a:rPr lang="en-US" sz="2000">
                <a:solidFill>
                  <a:schemeClr val="tx2"/>
                </a:solidFill>
                <a:latin typeface="Arial Narrow" charset="0"/>
                <a:ea typeface="ＭＳ Ｐゴシック" charset="0"/>
                <a:cs typeface="ＭＳ Ｐゴシック" charset="0"/>
              </a:rPr>
              <a:t>f</a:t>
            </a:r>
            <a:r>
              <a:rPr lang="en-US" sz="2000" baseline="-25000">
                <a:solidFill>
                  <a:schemeClr val="tx2"/>
                </a:solidFill>
                <a:latin typeface="Arial Narrow" charset="0"/>
                <a:ea typeface="ＭＳ Ｐゴシック" charset="0"/>
                <a:cs typeface="ＭＳ Ｐゴシック" charset="0"/>
              </a:rPr>
              <a:t>j</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if (</a:t>
            </a:r>
            <a:r>
              <a:rPr lang="en-US" sz="2000">
                <a:solidFill>
                  <a:schemeClr val="tx2"/>
                </a:solidFill>
                <a:latin typeface="Arial Narrow" charset="0"/>
                <a:ea typeface="ＭＳ Ｐゴシック" charset="0"/>
                <a:cs typeface="ＭＳ Ｐゴシック" charset="0"/>
              </a:rPr>
              <a:t>A,B</a:t>
            </a:r>
            <a:r>
              <a:rPr lang="en-US" sz="2000">
                <a:latin typeface="Arial Narrow" charset="0"/>
                <a:ea typeface="ＭＳ Ｐゴシック" charset="0"/>
                <a:cs typeface="ＭＳ Ｐゴシック" charset="0"/>
              </a:rPr>
              <a:t> pass the filter test){</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Q,R</a:t>
            </a:r>
            <a:r>
              <a:rPr lang="en-US" sz="2000">
                <a:latin typeface="Arial Narrow" charset="0"/>
                <a:ea typeface="ＭＳ Ｐゴシック" charset="0"/>
                <a:cs typeface="ＭＳ Ｐゴシック" charset="0"/>
              </a:rPr>
              <a:t>) = </a:t>
            </a:r>
            <a:r>
              <a:rPr lang="en-US" sz="2000" i="1">
                <a:latin typeface="Arial Narrow" charset="0"/>
                <a:ea typeface="ＭＳ Ｐゴシック" charset="0"/>
                <a:cs typeface="ＭＳ Ｐゴシック" charset="0"/>
              </a:rPr>
              <a:t>ALGEBRAIC_DIVISION(</a:t>
            </a:r>
            <a:r>
              <a:rPr lang="en-US" sz="2000" i="1">
                <a:solidFill>
                  <a:schemeClr val="tx2"/>
                </a:solidFill>
                <a:latin typeface="Arial Narrow" charset="0"/>
                <a:ea typeface="ＭＳ Ｐゴシック" charset="0"/>
                <a:cs typeface="ＭＳ Ｐゴシック" charset="0"/>
              </a:rPr>
              <a:t>A,B</a:t>
            </a:r>
            <a:r>
              <a:rPr lang="en-US" sz="2000" i="1">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if (</a:t>
            </a:r>
            <a:r>
              <a:rPr lang="en-US" sz="2000">
                <a:solidFill>
                  <a:schemeClr val="tx2"/>
                </a:solidFill>
                <a:latin typeface="Arial Narrow" charset="0"/>
                <a:ea typeface="ＭＳ Ｐゴシック" charset="0"/>
                <a:cs typeface="ＭＳ Ｐゴシック" charset="0"/>
              </a:rPr>
              <a:t>Q ≠ Ø</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f</a:t>
            </a:r>
            <a:r>
              <a:rPr lang="en-US" sz="2000" baseline="-25000">
                <a:solidFill>
                  <a:schemeClr val="tx2"/>
                </a:solidFill>
                <a:latin typeface="Arial Narrow" charset="0"/>
                <a:ea typeface="ＭＳ Ｐゴシック" charset="0"/>
                <a:cs typeface="ＭＳ Ｐゴシック" charset="0"/>
              </a:rPr>
              <a:t>quotient</a:t>
            </a:r>
            <a:r>
              <a:rPr lang="en-US" sz="2000">
                <a:latin typeface="Arial Narrow" charset="0"/>
                <a:ea typeface="ＭＳ Ｐゴシック" charset="0"/>
                <a:cs typeface="ＭＳ Ｐゴシック" charset="0"/>
              </a:rPr>
              <a:t> = sum of cubes of </a:t>
            </a:r>
            <a:r>
              <a:rPr lang="en-US" sz="2000">
                <a:solidFill>
                  <a:schemeClr val="tx2"/>
                </a:solidFill>
                <a:latin typeface="Arial Narrow" charset="0"/>
                <a:ea typeface="ＭＳ Ｐゴシック" charset="0"/>
                <a:cs typeface="ＭＳ Ｐゴシック" charset="0"/>
              </a:rPr>
              <a:t>Q</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f</a:t>
            </a:r>
            <a:r>
              <a:rPr lang="en-US" sz="2000" baseline="-25000">
                <a:solidFill>
                  <a:schemeClr val="tx2"/>
                </a:solidFill>
                <a:latin typeface="Arial Narrow" charset="0"/>
                <a:ea typeface="ＭＳ Ｐゴシック" charset="0"/>
                <a:cs typeface="ＭＳ Ｐゴシック" charset="0"/>
              </a:rPr>
              <a:t>remainder</a:t>
            </a:r>
            <a:r>
              <a:rPr lang="en-US" sz="2000">
                <a:latin typeface="Arial Narrow" charset="0"/>
                <a:ea typeface="ＭＳ Ｐゴシック" charset="0"/>
                <a:cs typeface="ＭＳ Ｐゴシック" charset="0"/>
              </a:rPr>
              <a:t> = sum of cubes of </a:t>
            </a:r>
            <a:r>
              <a:rPr lang="en-US" sz="2000">
                <a:solidFill>
                  <a:schemeClr val="tx2"/>
                </a:solidFill>
                <a:latin typeface="Arial Narrow" charset="0"/>
                <a:ea typeface="ＭＳ Ｐゴシック" charset="0"/>
                <a:cs typeface="ＭＳ Ｐゴシック" charset="0"/>
              </a:rPr>
              <a:t>R</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if (substitution is favorable)</a:t>
            </a:r>
          </a:p>
          <a:p>
            <a:pPr>
              <a:lnSpc>
                <a:spcPct val="75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f</a:t>
            </a:r>
            <a:r>
              <a:rPr lang="en-US" sz="2000" baseline="-25000">
                <a:solidFill>
                  <a:schemeClr val="tx2"/>
                </a:solidFill>
                <a:latin typeface="Arial Narrow" charset="0"/>
                <a:ea typeface="ＭＳ Ｐゴシック" charset="0"/>
                <a:cs typeface="ＭＳ Ｐゴシック" charset="0"/>
              </a:rPr>
              <a:t>i</a:t>
            </a:r>
            <a:r>
              <a:rPr lang="en-US" sz="2000">
                <a:solidFill>
                  <a:schemeClr val="tx2"/>
                </a:solidFill>
                <a:latin typeface="Arial Narrow" charset="0"/>
                <a:ea typeface="ＭＳ Ｐゴシック" charset="0"/>
                <a:cs typeface="ＭＳ Ｐゴシック" charset="0"/>
              </a:rPr>
              <a:t> = j  f</a:t>
            </a:r>
            <a:r>
              <a:rPr lang="en-US" sz="2000" baseline="-25000">
                <a:solidFill>
                  <a:schemeClr val="tx2"/>
                </a:solidFill>
                <a:latin typeface="Arial Narrow" charset="0"/>
                <a:ea typeface="ＭＳ Ｐゴシック" charset="0"/>
                <a:cs typeface="ＭＳ Ｐゴシック" charset="0"/>
              </a:rPr>
              <a:t>quotient</a:t>
            </a:r>
            <a:r>
              <a:rPr lang="en-US" sz="2000">
                <a:solidFill>
                  <a:schemeClr val="tx2"/>
                </a:solidFill>
                <a:latin typeface="Arial Narrow" charset="0"/>
                <a:ea typeface="ＭＳ Ｐゴシック" charset="0"/>
                <a:cs typeface="ＭＳ Ｐゴシック" charset="0"/>
              </a:rPr>
              <a:t> + f</a:t>
            </a:r>
            <a:r>
              <a:rPr lang="en-US" sz="2000" baseline="-25000">
                <a:solidFill>
                  <a:schemeClr val="tx2"/>
                </a:solidFill>
                <a:latin typeface="Arial Narrow" charset="0"/>
                <a:ea typeface="ＭＳ Ｐゴシック" charset="0"/>
                <a:cs typeface="ＭＳ Ｐゴシック" charset="0"/>
              </a:rPr>
              <a:t>remainder</a:t>
            </a: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p>
          <a:p>
            <a:pPr>
              <a:lnSpc>
                <a:spcPct val="75000"/>
              </a:lnSpc>
              <a:buFont typeface="Monotype Sorts" charset="0"/>
              <a:buNone/>
            </a:pPr>
            <a:r>
              <a:rPr lang="en-US" sz="2000">
                <a:latin typeface="Arial Narrow" charset="0"/>
                <a:ea typeface="ＭＳ Ｐゴシック" charset="0"/>
                <a:cs typeface="ＭＳ Ｐゴシック" charset="0"/>
              </a:rPr>
              <a:t>			}</a:t>
            </a:r>
          </a:p>
          <a:p>
            <a:pPr>
              <a:lnSpc>
                <a:spcPct val="75000"/>
              </a:lnSpc>
              <a:buFont typeface="Monotype Sorts" charset="0"/>
              <a:buNone/>
            </a:pPr>
            <a:r>
              <a:rPr lang="en-US" sz="2000">
                <a:latin typeface="Arial Narrow" charset="0"/>
                <a:ea typeface="ＭＳ Ｐゴシック" charset="0"/>
                <a:cs typeface="ＭＳ Ｐゴシック" charset="0"/>
              </a:rPr>
              <a:t>		}</a:t>
            </a:r>
          </a:p>
          <a:p>
            <a:pPr>
              <a:lnSpc>
                <a:spcPct val="75000"/>
              </a:lnSpc>
              <a:buFont typeface="Monotype Sorts" charset="0"/>
              <a:buNone/>
            </a:pPr>
            <a:r>
              <a:rPr lang="en-US" sz="2000">
                <a:latin typeface="Arial Narrow" charset="0"/>
                <a:ea typeface="ＭＳ Ｐゴシック" charset="0"/>
                <a:cs typeface="ＭＳ Ｐゴシック" charset="0"/>
              </a:rPr>
              <a:t>	}</a:t>
            </a:r>
          </a:p>
          <a:p>
            <a:pPr>
              <a:lnSpc>
                <a:spcPct val="75000"/>
              </a:lnSpc>
              <a:buFont typeface="Monotype Sorts" charset="0"/>
              <a:buNone/>
            </a:pPr>
            <a:r>
              <a:rPr lang="en-US" sz="2000">
                <a:latin typeface="Arial Narrow" charset="0"/>
                <a:ea typeface="ＭＳ Ｐゴシック" charset="0"/>
                <a:cs typeface="ＭＳ Ｐゴシック" charset="0"/>
              </a:rPr>
              <a:t>}</a:t>
            </a:r>
          </a:p>
          <a:p>
            <a:pPr>
              <a:lnSpc>
                <a:spcPct val="75000"/>
              </a:lnSpc>
              <a:buFont typeface="Monotype Sorts" charset="0"/>
              <a:buNone/>
            </a:pPr>
            <a:r>
              <a:rPr lang="en-US" sz="2000">
                <a:latin typeface="Arial Narrow" charset="0"/>
                <a:ea typeface="ＭＳ Ｐゴシック" charset="0"/>
                <a:cs typeface="ＭＳ Ｐゴシック" charset="0"/>
              </a:rPr>
              <a:t>			</a:t>
            </a:r>
          </a:p>
          <a:p>
            <a:pPr>
              <a:lnSpc>
                <a:spcPct val="75000"/>
              </a:lnSpc>
              <a:buFont typeface="Monotype Sorts" charset="0"/>
              <a:buNone/>
            </a:pPr>
            <a:r>
              <a:rPr lang="en-US" sz="2000">
                <a:latin typeface="Arial Narrow" charset="0"/>
                <a:ea typeface="ＭＳ Ｐゴシック" charset="0"/>
                <a:cs typeface="ＭＳ Ｐゴシック"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186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0186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0186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0186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0186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0186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40186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40186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40186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401862">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401862">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1401862">
                                            <p:txEl>
                                              <p:pRg st="11" end="11"/>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1401862">
                                            <p:txEl>
                                              <p:pRg st="12" end="12"/>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401862">
                                            <p:txEl>
                                              <p:pRg st="13" end="13"/>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401862">
                                            <p:txEl>
                                              <p:pRg st="14" end="14"/>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401862">
                                            <p:txEl>
                                              <p:pRg st="15" end="15"/>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401862">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9216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1C877EC-0667-3C43-94FE-2CDC434B6C1C}" type="slidenum">
              <a:rPr lang="en-US" sz="1400" b="0" i="0"/>
              <a:pPr/>
              <a:t>38</a:t>
            </a:fld>
            <a:endParaRPr lang="en-US" sz="1400" b="0" i="0"/>
          </a:p>
        </p:txBody>
      </p:sp>
      <p:sp>
        <p:nvSpPr>
          <p:cNvPr id="9216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Extraction</a:t>
            </a:r>
          </a:p>
        </p:txBody>
      </p:sp>
      <p:sp>
        <p:nvSpPr>
          <p:cNvPr id="92165"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Search for common sub-expressions</a:t>
            </a:r>
          </a:p>
          <a:p>
            <a:pPr lvl="1"/>
            <a:r>
              <a:rPr lang="en-US">
                <a:latin typeface="Arial Narrow" charset="0"/>
                <a:ea typeface="ＭＳ Ｐゴシック" charset="0"/>
              </a:rPr>
              <a:t>Single-cube extraction</a:t>
            </a:r>
          </a:p>
          <a:p>
            <a:pPr lvl="1"/>
            <a:r>
              <a:rPr lang="en-US">
                <a:latin typeface="Arial Narrow" charset="0"/>
                <a:ea typeface="ＭＳ Ｐゴシック" charset="0"/>
              </a:rPr>
              <a:t>Multiple-cube extraction  (kernel extraction)</a:t>
            </a:r>
          </a:p>
          <a:p>
            <a:r>
              <a:rPr lang="en-US">
                <a:latin typeface="Arial Narrow" charset="0"/>
                <a:ea typeface="ＭＳ Ｐゴシック" charset="0"/>
                <a:cs typeface="ＭＳ Ｐゴシック" charset="0"/>
              </a:rPr>
              <a:t>Search for appropriate divisors</a:t>
            </a:r>
          </a:p>
          <a:p>
            <a:r>
              <a:rPr lang="en-US">
                <a:latin typeface="Arial Narrow" charset="0"/>
                <a:ea typeface="ＭＳ Ｐゴシック" charset="0"/>
                <a:cs typeface="ＭＳ Ｐゴシック" charset="0"/>
              </a:rPr>
              <a:t>Extraction is still done using the original kernel theory of Brayton and others [IBM]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9421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3E5780B2-7306-1744-AD80-2B44127BC6F9}" type="slidenum">
              <a:rPr lang="en-US" sz="1400" b="0" i="0"/>
              <a:pPr/>
              <a:t>39</a:t>
            </a:fld>
            <a:endParaRPr lang="en-US" sz="1400" b="0" i="0"/>
          </a:p>
        </p:txBody>
      </p:sp>
      <p:sp>
        <p:nvSpPr>
          <p:cNvPr id="9421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Definitions</a:t>
            </a:r>
          </a:p>
        </p:txBody>
      </p:sp>
      <p:sp>
        <p:nvSpPr>
          <p:cNvPr id="1404931" name="Rectangle 3"/>
          <p:cNvSpPr>
            <a:spLocks noGrp="1" noChangeArrowheads="1"/>
          </p:cNvSpPr>
          <p:nvPr>
            <p:ph type="body" idx="1"/>
          </p:nvPr>
        </p:nvSpPr>
        <p:spPr/>
        <p:txBody>
          <a:bodyPr/>
          <a:lstStyle/>
          <a:p>
            <a:pPr>
              <a:lnSpc>
                <a:spcPct val="100000"/>
              </a:lnSpc>
              <a:spcBef>
                <a:spcPts val="0"/>
              </a:spcBef>
            </a:pPr>
            <a:r>
              <a:rPr lang="en-US" dirty="0">
                <a:latin typeface="Arial Narrow" charset="0"/>
                <a:ea typeface="ＭＳ Ｐゴシック" charset="0"/>
                <a:cs typeface="ＭＳ Ｐゴシック" charset="0"/>
              </a:rPr>
              <a:t>Cube-free expression</a:t>
            </a:r>
          </a:p>
          <a:p>
            <a:pPr lvl="1">
              <a:lnSpc>
                <a:spcPct val="100000"/>
              </a:lnSpc>
              <a:spcBef>
                <a:spcPts val="0"/>
              </a:spcBef>
            </a:pPr>
            <a:r>
              <a:rPr lang="en-US" dirty="0">
                <a:latin typeface="Arial Narrow" charset="0"/>
                <a:ea typeface="ＭＳ Ｐゴシック" charset="0"/>
              </a:rPr>
              <a:t>Expression that cannot be factored by a cube</a:t>
            </a:r>
          </a:p>
          <a:p>
            <a:pPr lvl="2">
              <a:lnSpc>
                <a:spcPct val="100000"/>
              </a:lnSpc>
              <a:spcBef>
                <a:spcPts val="0"/>
              </a:spcBef>
            </a:pPr>
            <a:r>
              <a:rPr lang="en-US" dirty="0">
                <a:latin typeface="Arial Narrow" charset="0"/>
                <a:ea typeface="ＭＳ Ｐゴシック" charset="0"/>
              </a:rPr>
              <a:t>A variable is </a:t>
            </a:r>
            <a:r>
              <a:rPr lang="en-US">
                <a:latin typeface="Arial Narrow" charset="0"/>
                <a:ea typeface="ＭＳ Ｐゴシック" charset="0"/>
              </a:rPr>
              <a:t>a cube</a:t>
            </a:r>
            <a:endParaRPr lang="en-US" dirty="0">
              <a:latin typeface="Arial Narrow" charset="0"/>
              <a:ea typeface="ＭＳ Ｐゴシック" charset="0"/>
            </a:endParaRPr>
          </a:p>
          <a:p>
            <a:pPr lvl="2">
              <a:lnSpc>
                <a:spcPct val="100000"/>
              </a:lnSpc>
              <a:spcBef>
                <a:spcPts val="0"/>
              </a:spcBef>
            </a:pPr>
            <a:r>
              <a:rPr lang="en-US" dirty="0">
                <a:latin typeface="Arial Narrow" charset="0"/>
                <a:ea typeface="ＭＳ Ｐゴシック" charset="0"/>
              </a:rPr>
              <a:t>A cube is not cube free</a:t>
            </a:r>
          </a:p>
          <a:p>
            <a:pPr lvl="1">
              <a:lnSpc>
                <a:spcPct val="100000"/>
              </a:lnSpc>
              <a:spcBef>
                <a:spcPts val="0"/>
              </a:spcBef>
            </a:pPr>
            <a:r>
              <a:rPr lang="en-US" dirty="0">
                <a:latin typeface="Arial Narrow" charset="0"/>
                <a:ea typeface="ＭＳ Ｐゴシック" charset="0"/>
              </a:rPr>
              <a:t>Example:</a:t>
            </a:r>
          </a:p>
          <a:p>
            <a:pPr lvl="2">
              <a:lnSpc>
                <a:spcPct val="100000"/>
              </a:lnSpc>
              <a:spcBef>
                <a:spcPts val="0"/>
              </a:spcBef>
            </a:pPr>
            <a:r>
              <a:rPr lang="en-US" dirty="0">
                <a:solidFill>
                  <a:schemeClr val="tx2"/>
                </a:solidFill>
                <a:latin typeface="Arial Narrow" charset="0"/>
                <a:ea typeface="ＭＳ Ｐゴシック" charset="0"/>
              </a:rPr>
              <a:t>a + </a:t>
            </a:r>
            <a:r>
              <a:rPr lang="en-US" dirty="0" err="1">
                <a:solidFill>
                  <a:schemeClr val="tx2"/>
                </a:solidFill>
                <a:latin typeface="Arial Narrow" charset="0"/>
                <a:ea typeface="ＭＳ Ｐゴシック" charset="0"/>
              </a:rPr>
              <a:t>bc</a:t>
            </a:r>
            <a:r>
              <a:rPr lang="en-US" dirty="0">
                <a:latin typeface="Arial Narrow" charset="0"/>
                <a:ea typeface="ＭＳ Ｐゴシック" charset="0"/>
              </a:rPr>
              <a:t> is cube free</a:t>
            </a:r>
          </a:p>
          <a:p>
            <a:pPr lvl="2">
              <a:lnSpc>
                <a:spcPct val="100000"/>
              </a:lnSpc>
              <a:spcBef>
                <a:spcPts val="0"/>
              </a:spcBef>
            </a:pPr>
            <a:r>
              <a:rPr lang="en-US" dirty="0" err="1">
                <a:solidFill>
                  <a:schemeClr val="tx2"/>
                </a:solidFill>
                <a:latin typeface="Arial Narrow" charset="0"/>
                <a:ea typeface="ＭＳ Ｐゴシック" charset="0"/>
              </a:rPr>
              <a:t>abc</a:t>
            </a:r>
            <a:r>
              <a:rPr lang="en-US" i="1" dirty="0">
                <a:solidFill>
                  <a:schemeClr val="tx2"/>
                </a:solidFill>
                <a:latin typeface="Arial Narrow" charset="0"/>
                <a:ea typeface="ＭＳ Ｐゴシック" charset="0"/>
              </a:rPr>
              <a:t>  </a:t>
            </a:r>
            <a:r>
              <a:rPr lang="en-US" dirty="0">
                <a:latin typeface="Arial Narrow" charset="0"/>
                <a:ea typeface="ＭＳ Ｐゴシック" charset="0"/>
              </a:rPr>
              <a:t>and </a:t>
            </a:r>
            <a:r>
              <a:rPr lang="en-US" dirty="0">
                <a:solidFill>
                  <a:schemeClr val="tx2"/>
                </a:solidFill>
                <a:latin typeface="Arial Narrow" charset="0"/>
                <a:ea typeface="ＭＳ Ｐゴシック" charset="0"/>
              </a:rPr>
              <a:t>ab + ac</a:t>
            </a:r>
            <a:r>
              <a:rPr lang="en-US" dirty="0">
                <a:latin typeface="Arial Narrow" charset="0"/>
                <a:ea typeface="ＭＳ Ｐゴシック" charset="0"/>
              </a:rPr>
              <a:t> are not</a:t>
            </a:r>
          </a:p>
          <a:p>
            <a:pPr marL="742950" lvl="2" indent="0">
              <a:lnSpc>
                <a:spcPct val="100000"/>
              </a:lnSpc>
              <a:spcBef>
                <a:spcPts val="0"/>
              </a:spcBef>
              <a:buNone/>
            </a:pPr>
            <a:endParaRPr lang="en-US" dirty="0">
              <a:latin typeface="Arial Narrow" charset="0"/>
              <a:ea typeface="ＭＳ Ｐゴシック" charset="0"/>
            </a:endParaRPr>
          </a:p>
          <a:p>
            <a:pPr>
              <a:lnSpc>
                <a:spcPct val="100000"/>
              </a:lnSpc>
              <a:spcBef>
                <a:spcPts val="0"/>
              </a:spcBef>
            </a:pPr>
            <a:r>
              <a:rPr lang="en-US" dirty="0">
                <a:latin typeface="Arial Narrow" charset="0"/>
                <a:ea typeface="ＭＳ Ｐゴシック" charset="0"/>
                <a:cs typeface="ＭＳ Ｐゴシック" charset="0"/>
              </a:rPr>
              <a:t>Kernel of an expression</a:t>
            </a:r>
          </a:p>
          <a:p>
            <a:pPr lvl="1">
              <a:lnSpc>
                <a:spcPct val="100000"/>
              </a:lnSpc>
              <a:spcBef>
                <a:spcPts val="0"/>
              </a:spcBef>
            </a:pPr>
            <a:r>
              <a:rPr lang="en-US" dirty="0">
                <a:latin typeface="Arial Narrow" charset="0"/>
                <a:ea typeface="ＭＳ Ｐゴシック" charset="0"/>
              </a:rPr>
              <a:t>Cube-free quotient of the expression divided by a cube, </a:t>
            </a:r>
            <a:br>
              <a:rPr lang="en-US" dirty="0">
                <a:latin typeface="Arial Narrow" charset="0"/>
                <a:ea typeface="ＭＳ Ｐゴシック" charset="0"/>
              </a:rPr>
            </a:br>
            <a:r>
              <a:rPr lang="en-US" dirty="0">
                <a:latin typeface="Arial Narrow" charset="0"/>
                <a:ea typeface="ＭＳ Ｐゴシック" charset="0"/>
              </a:rPr>
              <a:t>called  </a:t>
            </a:r>
            <a:r>
              <a:rPr lang="en-US" dirty="0">
                <a:solidFill>
                  <a:schemeClr val="tx2"/>
                </a:solidFill>
                <a:latin typeface="Arial Narrow" charset="0"/>
                <a:ea typeface="ＭＳ Ｐゴシック" charset="0"/>
              </a:rPr>
              <a:t>co-kernel</a:t>
            </a:r>
          </a:p>
          <a:p>
            <a:pPr lvl="1">
              <a:lnSpc>
                <a:spcPct val="100000"/>
              </a:lnSpc>
              <a:spcBef>
                <a:spcPts val="0"/>
              </a:spcBef>
            </a:pPr>
            <a:r>
              <a:rPr lang="en-US" dirty="0">
                <a:latin typeface="Arial Narrow" charset="0"/>
                <a:ea typeface="ＭＳ Ｐゴシック" charset="0"/>
              </a:rPr>
              <a:t>Note that since divisors and quotients are interchangeable, kernels are just a subset of divisors</a:t>
            </a:r>
          </a:p>
          <a:p>
            <a:pPr>
              <a:lnSpc>
                <a:spcPct val="100000"/>
              </a:lnSpc>
              <a:spcBef>
                <a:spcPts val="0"/>
              </a:spcBef>
            </a:pPr>
            <a:r>
              <a:rPr lang="en-US" dirty="0">
                <a:latin typeface="Arial Narrow" charset="0"/>
                <a:ea typeface="ＭＳ Ｐゴシック" charset="0"/>
                <a:cs typeface="ＭＳ Ｐゴシック" charset="0"/>
              </a:rPr>
              <a:t>Kernel set of an expression </a:t>
            </a:r>
            <a:r>
              <a:rPr lang="en-US" dirty="0">
                <a:solidFill>
                  <a:schemeClr val="tx2"/>
                </a:solidFill>
                <a:latin typeface="Arial Narrow" charset="0"/>
                <a:ea typeface="ＭＳ Ｐゴシック" charset="0"/>
                <a:cs typeface="ＭＳ Ｐゴシック" charset="0"/>
              </a:rPr>
              <a:t>f</a:t>
            </a:r>
            <a:r>
              <a:rPr lang="en-US" dirty="0">
                <a:latin typeface="Arial Narrow" charset="0"/>
                <a:ea typeface="ＭＳ Ｐゴシック" charset="0"/>
                <a:cs typeface="ＭＳ Ｐゴシック" charset="0"/>
              </a:rPr>
              <a:t> is denoted by </a:t>
            </a:r>
            <a:r>
              <a:rPr lang="en-US" dirty="0">
                <a:solidFill>
                  <a:schemeClr val="tx2"/>
                </a:solidFill>
                <a:latin typeface="Arial Narrow" charset="0"/>
                <a:ea typeface="ＭＳ Ｐゴシック" charset="0"/>
                <a:cs typeface="ＭＳ Ｐゴシック" charset="0"/>
              </a:rPr>
              <a:t>K(f)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4931">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4931">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04931">
                                            <p:txEl>
                                              <p:pRg st="10" end="1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0493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2253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4FC152E-4D0E-1843-9315-BCD779AFA56B}" type="slidenum">
              <a:rPr lang="en-US" sz="1400" b="0" i="0"/>
              <a:pPr/>
              <a:t>4</a:t>
            </a:fld>
            <a:endParaRPr lang="en-US" sz="1400" b="0" i="0"/>
          </a:p>
        </p:txBody>
      </p:sp>
      <p:sp>
        <p:nvSpPr>
          <p:cNvPr id="2253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Circuit model</a:t>
            </a:r>
          </a:p>
        </p:txBody>
      </p:sp>
      <p:sp>
        <p:nvSpPr>
          <p:cNvPr id="135373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Logic network</a:t>
            </a:r>
          </a:p>
          <a:p>
            <a:pPr lvl="1"/>
            <a:r>
              <a:rPr lang="en-US">
                <a:latin typeface="Arial Narrow" charset="0"/>
                <a:ea typeface="ＭＳ Ｐゴシック" charset="0"/>
              </a:rPr>
              <a:t>An interconnection of blocks</a:t>
            </a:r>
          </a:p>
          <a:p>
            <a:pPr lvl="2"/>
            <a:r>
              <a:rPr lang="en-US">
                <a:latin typeface="Arial Narrow" charset="0"/>
                <a:ea typeface="ＭＳ Ｐゴシック" charset="0"/>
              </a:rPr>
              <a:t>Each block modeled by a Boolean function</a:t>
            </a:r>
          </a:p>
          <a:p>
            <a:pPr lvl="1"/>
            <a:r>
              <a:rPr lang="en-US">
                <a:latin typeface="Arial Narrow" charset="0"/>
                <a:ea typeface="ＭＳ Ｐゴシック" charset="0"/>
              </a:rPr>
              <a:t>Usual restrictions:</a:t>
            </a:r>
          </a:p>
          <a:p>
            <a:pPr lvl="2"/>
            <a:r>
              <a:rPr lang="en-US">
                <a:latin typeface="Arial Narrow" charset="0"/>
                <a:ea typeface="ＭＳ Ｐゴシック" charset="0"/>
              </a:rPr>
              <a:t>Acyclic and memoryless</a:t>
            </a:r>
          </a:p>
          <a:p>
            <a:pPr lvl="2"/>
            <a:r>
              <a:rPr lang="en-US">
                <a:latin typeface="Arial Narrow" charset="0"/>
                <a:ea typeface="ＭＳ Ｐゴシック" charset="0"/>
              </a:rPr>
              <a:t>Single-output functions</a:t>
            </a:r>
          </a:p>
          <a:p>
            <a:r>
              <a:rPr lang="en-US">
                <a:latin typeface="Arial Narrow" charset="0"/>
                <a:ea typeface="ＭＳ Ｐゴシック" charset="0"/>
                <a:cs typeface="ＭＳ Ｐゴシック" charset="0"/>
              </a:rPr>
              <a:t>The model has a structural/behavioral semantics</a:t>
            </a:r>
          </a:p>
          <a:p>
            <a:pPr lvl="1"/>
            <a:r>
              <a:rPr lang="en-US">
                <a:latin typeface="Arial Narrow" charset="0"/>
                <a:ea typeface="ＭＳ Ｐゴシック" charset="0"/>
              </a:rPr>
              <a:t>The structure is induced by the interconnection</a:t>
            </a:r>
          </a:p>
          <a:p>
            <a:r>
              <a:rPr lang="en-US">
                <a:latin typeface="Arial Narrow" charset="0"/>
                <a:ea typeface="ＭＳ Ｐゴシック" charset="0"/>
                <a:cs typeface="ＭＳ Ｐゴシック" charset="0"/>
              </a:rPr>
              <a:t>Mapped network</a:t>
            </a:r>
          </a:p>
          <a:p>
            <a:pPr lvl="1"/>
            <a:r>
              <a:rPr lang="en-US">
                <a:latin typeface="Arial Narrow" charset="0"/>
                <a:ea typeface="ＭＳ Ｐゴシック" charset="0"/>
              </a:rPr>
              <a:t>Special case when the blocks correspond to library elements</a:t>
            </a:r>
          </a:p>
          <a:p>
            <a:pPr lvl="2"/>
            <a:endParaRPr lang="en-US">
              <a:latin typeface="Arial Narrow"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373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3731">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53731">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37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9625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EB80380-7D18-514C-AA36-D34D6967AC72}" type="slidenum">
              <a:rPr lang="en-US" sz="1400" b="0" i="0"/>
              <a:pPr/>
              <a:t>40</a:t>
            </a:fld>
            <a:endParaRPr lang="en-US" sz="1400" b="0" i="0"/>
          </a:p>
        </p:txBody>
      </p:sp>
      <p:sp>
        <p:nvSpPr>
          <p:cNvPr id="9626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405955" name="Rectangle 3"/>
          <p:cNvSpPr>
            <a:spLocks noGrp="1" noChangeArrowheads="1"/>
          </p:cNvSpPr>
          <p:nvPr>
            <p:ph type="body" idx="1"/>
          </p:nvPr>
        </p:nvSpPr>
        <p:spPr>
          <a:ln>
            <a:solidFill>
              <a:srgbClr val="FFFFFF"/>
            </a:solidFill>
            <a:miter lim="800000"/>
            <a:headEnd/>
            <a:tailEnd/>
          </a:ln>
        </p:spPr>
        <p:txBody>
          <a:bodyPr/>
          <a:lstStyle/>
          <a:p>
            <a:pPr>
              <a:lnSpc>
                <a:spcPct val="105000"/>
              </a:lnSpc>
            </a:pPr>
            <a:r>
              <a:rPr lang="en-US" sz="2400">
                <a:solidFill>
                  <a:schemeClr val="tx2"/>
                </a:solidFill>
                <a:latin typeface="Arial Narrow" charset="0"/>
                <a:ea typeface="ＭＳ Ｐゴシック" charset="0"/>
                <a:cs typeface="ＭＳ Ｐゴシック" charset="0"/>
              </a:rPr>
              <a:t>f = ace + bce + de + g</a:t>
            </a:r>
          </a:p>
          <a:p>
            <a:pPr>
              <a:lnSpc>
                <a:spcPct val="105000"/>
              </a:lnSpc>
            </a:pPr>
            <a:r>
              <a:rPr lang="en-US" sz="2400">
                <a:latin typeface="Arial Narrow" charset="0"/>
                <a:ea typeface="ＭＳ Ｐゴシック" charset="0"/>
                <a:cs typeface="ＭＳ Ｐゴシック" charset="0"/>
              </a:rPr>
              <a:t>Trivial kernel search:</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 </a:t>
            </a:r>
            <a:r>
              <a:rPr lang="en-US" sz="2000">
                <a:latin typeface="Arial Narrow" charset="0"/>
                <a:ea typeface="ＭＳ Ｐゴシック" charset="0"/>
              </a:rPr>
              <a:t>by </a:t>
            </a:r>
            <a:r>
              <a:rPr lang="en-US" sz="2000">
                <a:solidFill>
                  <a:schemeClr val="tx2"/>
                </a:solidFill>
                <a:latin typeface="Arial Narrow" charset="0"/>
                <a:ea typeface="ＭＳ Ｐゴシック" charset="0"/>
              </a:rPr>
              <a:t>a</a:t>
            </a:r>
            <a:r>
              <a:rPr lang="en-US" sz="2000">
                <a:latin typeface="Arial Narrow" charset="0"/>
                <a:ea typeface="ＭＳ Ｐゴシック" charset="0"/>
              </a:rPr>
              <a:t>. Get</a:t>
            </a:r>
            <a:r>
              <a:rPr lang="en-US" sz="2000">
                <a:solidFill>
                  <a:schemeClr val="tx2"/>
                </a:solidFill>
                <a:latin typeface="Arial Narrow" charset="0"/>
                <a:ea typeface="ＭＳ Ｐゴシック" charset="0"/>
              </a:rPr>
              <a:t> ce</a:t>
            </a:r>
            <a:r>
              <a:rPr lang="en-US" sz="2000">
                <a:latin typeface="Arial Narrow" charset="0"/>
                <a:ea typeface="ＭＳ Ｐゴシック" charset="0"/>
              </a:rPr>
              <a:t>. Not cube free</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a:t>
            </a:r>
            <a:r>
              <a:rPr lang="en-US" sz="2000">
                <a:latin typeface="Arial Narrow" charset="0"/>
                <a:ea typeface="ＭＳ Ｐゴシック" charset="0"/>
              </a:rPr>
              <a:t> by </a:t>
            </a:r>
            <a:r>
              <a:rPr lang="en-US" sz="2000">
                <a:solidFill>
                  <a:schemeClr val="tx2"/>
                </a:solidFill>
                <a:latin typeface="Arial Narrow" charset="0"/>
                <a:ea typeface="ＭＳ Ｐゴシック" charset="0"/>
              </a:rPr>
              <a:t>b</a:t>
            </a:r>
            <a:r>
              <a:rPr lang="en-US" sz="2000">
                <a:latin typeface="Arial Narrow" charset="0"/>
                <a:ea typeface="ＭＳ Ｐゴシック" charset="0"/>
              </a:rPr>
              <a:t>. Get </a:t>
            </a:r>
            <a:r>
              <a:rPr lang="en-US" sz="2000">
                <a:solidFill>
                  <a:schemeClr val="tx2"/>
                </a:solidFill>
                <a:latin typeface="Arial Narrow" charset="0"/>
                <a:ea typeface="ＭＳ Ｐゴシック" charset="0"/>
              </a:rPr>
              <a:t>ce.</a:t>
            </a:r>
            <a:r>
              <a:rPr lang="en-US" sz="2000">
                <a:latin typeface="Arial Narrow" charset="0"/>
                <a:ea typeface="ＭＳ Ｐゴシック" charset="0"/>
              </a:rPr>
              <a:t> Not cube free</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a:t>
            </a:r>
            <a:r>
              <a:rPr lang="en-US" sz="2000">
                <a:latin typeface="Arial Narrow" charset="0"/>
                <a:ea typeface="ＭＳ Ｐゴシック" charset="0"/>
              </a:rPr>
              <a:t> by </a:t>
            </a:r>
            <a:r>
              <a:rPr lang="en-US" sz="2000">
                <a:solidFill>
                  <a:schemeClr val="tx2"/>
                </a:solidFill>
                <a:latin typeface="Arial Narrow" charset="0"/>
                <a:ea typeface="ＭＳ Ｐゴシック" charset="0"/>
              </a:rPr>
              <a:t>c</a:t>
            </a:r>
            <a:r>
              <a:rPr lang="en-US" sz="2000">
                <a:latin typeface="Arial Narrow" charset="0"/>
                <a:ea typeface="ＭＳ Ｐゴシック" charset="0"/>
              </a:rPr>
              <a:t>. Get </a:t>
            </a:r>
            <a:r>
              <a:rPr lang="en-US" sz="2000">
                <a:solidFill>
                  <a:schemeClr val="tx2"/>
                </a:solidFill>
                <a:latin typeface="Arial Narrow" charset="0"/>
                <a:ea typeface="ＭＳ Ｐゴシック" charset="0"/>
              </a:rPr>
              <a:t>ae + be</a:t>
            </a:r>
            <a:r>
              <a:rPr lang="en-US" sz="2000">
                <a:latin typeface="Arial Narrow" charset="0"/>
                <a:ea typeface="ＭＳ Ｐゴシック" charset="0"/>
              </a:rPr>
              <a:t>. Not cube free</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 </a:t>
            </a:r>
            <a:r>
              <a:rPr lang="en-US" sz="2000">
                <a:latin typeface="Arial Narrow" charset="0"/>
                <a:ea typeface="ＭＳ Ｐゴシック" charset="0"/>
              </a:rPr>
              <a:t>by </a:t>
            </a:r>
            <a:r>
              <a:rPr lang="en-US" sz="2000">
                <a:solidFill>
                  <a:schemeClr val="tx2"/>
                </a:solidFill>
                <a:latin typeface="Arial Narrow" charset="0"/>
                <a:ea typeface="ＭＳ Ｐゴシック" charset="0"/>
              </a:rPr>
              <a:t>ce</a:t>
            </a:r>
            <a:r>
              <a:rPr lang="en-US" sz="2000">
                <a:latin typeface="Arial Narrow" charset="0"/>
                <a:ea typeface="ＭＳ Ｐゴシック" charset="0"/>
              </a:rPr>
              <a:t>. Get </a:t>
            </a:r>
            <a:r>
              <a:rPr lang="en-US" sz="2000">
                <a:solidFill>
                  <a:schemeClr val="tx2"/>
                </a:solidFill>
                <a:latin typeface="Arial Narrow" charset="0"/>
                <a:ea typeface="ＭＳ Ｐゴシック" charset="0"/>
              </a:rPr>
              <a:t>a + b</a:t>
            </a:r>
            <a:r>
              <a:rPr lang="en-US" sz="2000">
                <a:latin typeface="Arial Narrow" charset="0"/>
                <a:ea typeface="ＭＳ Ｐゴシック" charset="0"/>
              </a:rPr>
              <a:t>. Cube free. KERNEL!</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a:t>
            </a:r>
            <a:r>
              <a:rPr lang="en-US" sz="2000">
                <a:latin typeface="Arial Narrow" charset="0"/>
                <a:ea typeface="ＭＳ Ｐゴシック" charset="0"/>
              </a:rPr>
              <a:t> by </a:t>
            </a:r>
            <a:r>
              <a:rPr lang="en-US" sz="2000">
                <a:solidFill>
                  <a:schemeClr val="tx2"/>
                </a:solidFill>
                <a:latin typeface="Arial Narrow" charset="0"/>
                <a:ea typeface="ＭＳ Ｐゴシック" charset="0"/>
              </a:rPr>
              <a:t>d</a:t>
            </a:r>
            <a:r>
              <a:rPr lang="en-US" sz="2000">
                <a:latin typeface="Arial Narrow" charset="0"/>
                <a:ea typeface="ＭＳ Ｐゴシック" charset="0"/>
              </a:rPr>
              <a:t>. Get </a:t>
            </a:r>
            <a:r>
              <a:rPr lang="en-US" sz="2000">
                <a:solidFill>
                  <a:schemeClr val="tx2"/>
                </a:solidFill>
                <a:latin typeface="Arial Narrow" charset="0"/>
                <a:ea typeface="ＭＳ Ｐゴシック" charset="0"/>
              </a:rPr>
              <a:t>e</a:t>
            </a:r>
            <a:r>
              <a:rPr lang="en-US" sz="2000">
                <a:latin typeface="Arial Narrow" charset="0"/>
                <a:ea typeface="ＭＳ Ｐゴシック" charset="0"/>
              </a:rPr>
              <a:t>. Not cube free</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a:t>
            </a:r>
            <a:r>
              <a:rPr lang="en-US" sz="2000">
                <a:latin typeface="Arial Narrow" charset="0"/>
                <a:ea typeface="ＭＳ Ｐゴシック" charset="0"/>
              </a:rPr>
              <a:t> by </a:t>
            </a:r>
            <a:r>
              <a:rPr lang="en-US" sz="2000">
                <a:solidFill>
                  <a:schemeClr val="tx2"/>
                </a:solidFill>
                <a:latin typeface="Arial Narrow" charset="0"/>
                <a:ea typeface="ＭＳ Ｐゴシック" charset="0"/>
              </a:rPr>
              <a:t>e</a:t>
            </a:r>
            <a:r>
              <a:rPr lang="en-US" sz="2000">
                <a:latin typeface="Arial Narrow" charset="0"/>
                <a:ea typeface="ＭＳ Ｐゴシック" charset="0"/>
              </a:rPr>
              <a:t>. Get </a:t>
            </a:r>
            <a:r>
              <a:rPr lang="en-US" sz="2000">
                <a:solidFill>
                  <a:schemeClr val="tx2"/>
                </a:solidFill>
                <a:latin typeface="Arial Narrow" charset="0"/>
                <a:ea typeface="ＭＳ Ｐゴシック" charset="0"/>
              </a:rPr>
              <a:t>ac + bc + d</a:t>
            </a:r>
            <a:r>
              <a:rPr lang="en-US" sz="2000">
                <a:latin typeface="Arial Narrow" charset="0"/>
                <a:ea typeface="ＭＳ Ｐゴシック" charset="0"/>
              </a:rPr>
              <a:t>. Cube free. KERNEL!</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a:t>
            </a:r>
            <a:r>
              <a:rPr lang="en-US" sz="2000">
                <a:latin typeface="Arial Narrow" charset="0"/>
                <a:ea typeface="ＭＳ Ｐゴシック" charset="0"/>
              </a:rPr>
              <a:t> by </a:t>
            </a:r>
            <a:r>
              <a:rPr lang="en-US" sz="2000">
                <a:solidFill>
                  <a:schemeClr val="tx2"/>
                </a:solidFill>
                <a:latin typeface="Arial Narrow" charset="0"/>
                <a:ea typeface="ＭＳ Ｐゴシック" charset="0"/>
              </a:rPr>
              <a:t>g</a:t>
            </a:r>
            <a:r>
              <a:rPr lang="en-US" sz="2000">
                <a:latin typeface="Arial Narrow" charset="0"/>
                <a:ea typeface="ＭＳ Ｐゴシック" charset="0"/>
              </a:rPr>
              <a:t>. Get </a:t>
            </a:r>
            <a:r>
              <a:rPr lang="en-US" sz="2000">
                <a:solidFill>
                  <a:schemeClr val="tx2"/>
                </a:solidFill>
                <a:latin typeface="Arial Narrow" charset="0"/>
                <a:ea typeface="ＭＳ Ｐゴシック" charset="0"/>
              </a:rPr>
              <a:t>1</a:t>
            </a:r>
            <a:r>
              <a:rPr lang="en-US" sz="2000">
                <a:latin typeface="Arial Narrow" charset="0"/>
                <a:ea typeface="ＭＳ Ｐゴシック" charset="0"/>
              </a:rPr>
              <a:t>. Not cube free</a:t>
            </a:r>
          </a:p>
          <a:p>
            <a:pPr lvl="1">
              <a:lnSpc>
                <a:spcPct val="90000"/>
              </a:lnSpc>
            </a:pPr>
            <a:r>
              <a:rPr lang="en-US" sz="2000">
                <a:latin typeface="Arial Narrow" charset="0"/>
                <a:ea typeface="ＭＳ Ｐゴシック" charset="0"/>
              </a:rPr>
              <a:t>Divide </a:t>
            </a:r>
            <a:r>
              <a:rPr lang="en-US" sz="2000">
                <a:solidFill>
                  <a:schemeClr val="tx2"/>
                </a:solidFill>
                <a:latin typeface="Arial Narrow" charset="0"/>
                <a:ea typeface="ＭＳ Ｐゴシック" charset="0"/>
              </a:rPr>
              <a:t>f</a:t>
            </a:r>
            <a:r>
              <a:rPr lang="en-US" sz="2000">
                <a:latin typeface="Arial Narrow" charset="0"/>
                <a:ea typeface="ＭＳ Ｐゴシック" charset="0"/>
              </a:rPr>
              <a:t> by </a:t>
            </a:r>
            <a:r>
              <a:rPr lang="en-US" sz="2000">
                <a:solidFill>
                  <a:schemeClr val="tx2"/>
                </a:solidFill>
                <a:latin typeface="Arial Narrow" charset="0"/>
                <a:ea typeface="ＭＳ Ｐゴシック" charset="0"/>
              </a:rPr>
              <a:t>1</a:t>
            </a:r>
            <a:r>
              <a:rPr lang="en-US" sz="2000">
                <a:latin typeface="Arial Narrow" charset="0"/>
                <a:ea typeface="ＭＳ Ｐゴシック" charset="0"/>
              </a:rPr>
              <a:t>. Get </a:t>
            </a:r>
            <a:r>
              <a:rPr lang="en-US" sz="2000">
                <a:solidFill>
                  <a:schemeClr val="tx2"/>
                </a:solidFill>
                <a:latin typeface="Arial Narrow" charset="0"/>
                <a:ea typeface="ＭＳ Ｐゴシック" charset="0"/>
              </a:rPr>
              <a:t>ace + bce + de + g</a:t>
            </a:r>
            <a:r>
              <a:rPr lang="en-US" sz="2000">
                <a:latin typeface="Arial Narrow" charset="0"/>
                <a:ea typeface="ＭＳ Ｐゴシック" charset="0"/>
              </a:rPr>
              <a:t>. Cube free. KERNEL!</a:t>
            </a:r>
          </a:p>
          <a:p>
            <a:pPr>
              <a:lnSpc>
                <a:spcPct val="105000"/>
              </a:lnSpc>
            </a:pPr>
            <a:r>
              <a:rPr lang="en-US" sz="2400">
                <a:solidFill>
                  <a:schemeClr val="tx2"/>
                </a:solidFill>
                <a:latin typeface="Arial Narrow" charset="0"/>
                <a:ea typeface="ＭＳ Ｐゴシック" charset="0"/>
                <a:cs typeface="ＭＳ Ｐゴシック" charset="0"/>
              </a:rPr>
              <a:t>K(f) ={ (a+b); (ac+bc+d); (ace+bce+de+g) }</a:t>
            </a:r>
          </a:p>
          <a:p>
            <a:pPr>
              <a:lnSpc>
                <a:spcPct val="105000"/>
              </a:lnSpc>
            </a:pPr>
            <a:r>
              <a:rPr lang="en-US" sz="2400">
                <a:solidFill>
                  <a:schemeClr val="tx2"/>
                </a:solidFill>
                <a:latin typeface="Arial Narrow" charset="0"/>
                <a:ea typeface="ＭＳ Ｐゴシック" charset="0"/>
                <a:cs typeface="ＭＳ Ｐゴシック" charset="0"/>
              </a:rPr>
              <a:t>CoK(f) = { ce, e,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59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5955">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05955">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0595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05955">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05955">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05955">
                                            <p:txEl>
                                              <p:pRg st="7" end="7"/>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405955">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405955">
                                            <p:txEl>
                                              <p:pRg st="9" end="9"/>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405955">
                                            <p:txEl>
                                              <p:pRg st="10" end="10"/>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140595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9830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9C3B6164-3530-B644-BEB5-DBF2B2DB1DFD}" type="slidenum">
              <a:rPr lang="en-US" sz="1400" b="0" i="0"/>
              <a:pPr/>
              <a:t>41</a:t>
            </a:fld>
            <a:endParaRPr lang="en-US" sz="1400" b="0" i="0"/>
          </a:p>
        </p:txBody>
      </p:sp>
      <p:sp>
        <p:nvSpPr>
          <p:cNvPr id="98308" name="Rectangle 2"/>
          <p:cNvSpPr>
            <a:spLocks noGrp="1" noChangeArrowheads="1"/>
          </p:cNvSpPr>
          <p:nvPr>
            <p:ph type="title"/>
          </p:nvPr>
        </p:nvSpPr>
        <p:spPr/>
        <p:txBody>
          <a:bodyPr/>
          <a:lstStyle/>
          <a:p>
            <a:pPr>
              <a:lnSpc>
                <a:spcPct val="70000"/>
              </a:lnSpc>
            </a:pPr>
            <a:r>
              <a:rPr lang="en-US" sz="2800">
                <a:latin typeface="Arial Narrow" charset="0"/>
                <a:ea typeface="ＭＳ Ｐゴシック" charset="0"/>
                <a:cs typeface="ＭＳ Ｐゴシック" charset="0"/>
              </a:rPr>
              <a:t>Theorem</a:t>
            </a:r>
            <a:br>
              <a:rPr lang="en-US" sz="2800">
                <a:latin typeface="Arial Narrow" charset="0"/>
                <a:ea typeface="ＭＳ Ｐゴシック" charset="0"/>
                <a:cs typeface="ＭＳ Ｐゴシック" charset="0"/>
              </a:rPr>
            </a:br>
            <a:r>
              <a:rPr lang="en-US" sz="2800">
                <a:latin typeface="Arial Narrow" charset="0"/>
                <a:ea typeface="ＭＳ Ｐゴシック" charset="0"/>
                <a:cs typeface="ＭＳ Ｐゴシック" charset="0"/>
              </a:rPr>
              <a:t>Brayton and McMullen</a:t>
            </a:r>
          </a:p>
        </p:txBody>
      </p:sp>
      <p:sp>
        <p:nvSpPr>
          <p:cNvPr id="1406979" name="Rectangle 3"/>
          <p:cNvSpPr>
            <a:spLocks noGrp="1" noChangeArrowheads="1"/>
          </p:cNvSpPr>
          <p:nvPr>
            <p:ph type="body" idx="1"/>
          </p:nvPr>
        </p:nvSpPr>
        <p:spPr/>
        <p:txBody>
          <a:bodyPr/>
          <a:lstStyle/>
          <a:p>
            <a:pPr>
              <a:lnSpc>
                <a:spcPct val="115000"/>
              </a:lnSpc>
            </a:pPr>
            <a:r>
              <a:rPr lang="en-US" dirty="0">
                <a:latin typeface="Arial Narrow" charset="0"/>
                <a:ea typeface="ＭＳ Ｐゴシック" charset="0"/>
                <a:cs typeface="ＭＳ Ｐゴシック" charset="0"/>
              </a:rPr>
              <a:t>Two expressions </a:t>
            </a:r>
            <a:r>
              <a:rPr lang="en-US" dirty="0" err="1">
                <a:solidFill>
                  <a:schemeClr val="tx2"/>
                </a:solidFill>
                <a:latin typeface="Arial Narrow" charset="0"/>
                <a:ea typeface="ＭＳ Ｐゴシック" charset="0"/>
                <a:cs typeface="ＭＳ Ｐゴシック" charset="0"/>
              </a:rPr>
              <a:t>f</a:t>
            </a:r>
            <a:r>
              <a:rPr lang="en-US" baseline="-25000" dirty="0" err="1">
                <a:solidFill>
                  <a:schemeClr val="tx2"/>
                </a:solidFill>
                <a:latin typeface="Arial Narrow" charset="0"/>
                <a:ea typeface="ＭＳ Ｐゴシック" charset="0"/>
                <a:cs typeface="ＭＳ Ｐゴシック" charset="0"/>
              </a:rPr>
              <a:t>a</a:t>
            </a:r>
            <a:r>
              <a:rPr lang="en-US" dirty="0">
                <a:latin typeface="Arial Narrow" charset="0"/>
                <a:ea typeface="ＭＳ Ｐゴシック" charset="0"/>
                <a:cs typeface="ＭＳ Ｐゴシック" charset="0"/>
              </a:rPr>
              <a:t> and </a:t>
            </a:r>
            <a:r>
              <a:rPr lang="en-US" dirty="0" err="1">
                <a:solidFill>
                  <a:schemeClr val="tx2"/>
                </a:solidFill>
                <a:latin typeface="Arial Narrow" charset="0"/>
                <a:ea typeface="ＭＳ Ｐゴシック" charset="0"/>
                <a:cs typeface="ＭＳ Ｐゴシック" charset="0"/>
              </a:rPr>
              <a:t>f</a:t>
            </a:r>
            <a:r>
              <a:rPr lang="en-US" baseline="-25000" dirty="0" err="1">
                <a:solidFill>
                  <a:schemeClr val="tx2"/>
                </a:solidFill>
                <a:latin typeface="Arial Narrow" charset="0"/>
                <a:ea typeface="ＭＳ Ｐゴシック" charset="0"/>
                <a:cs typeface="ＭＳ Ｐゴシック" charset="0"/>
              </a:rPr>
              <a:t>b</a:t>
            </a:r>
            <a:r>
              <a:rPr lang="en-US" dirty="0">
                <a:solidFill>
                  <a:schemeClr val="tx2"/>
                </a:solidFill>
                <a:latin typeface="Arial Narrow" charset="0"/>
                <a:ea typeface="ＭＳ Ｐゴシック" charset="0"/>
                <a:cs typeface="ＭＳ Ｐゴシック" charset="0"/>
              </a:rPr>
              <a:t> </a:t>
            </a:r>
            <a:r>
              <a:rPr lang="en-US" dirty="0">
                <a:latin typeface="Arial Narrow" charset="0"/>
                <a:ea typeface="ＭＳ Ｐゴシック" charset="0"/>
                <a:cs typeface="ＭＳ Ｐゴシック" charset="0"/>
              </a:rPr>
              <a:t>have a common multiple-cube divisor </a:t>
            </a:r>
            <a:r>
              <a:rPr lang="en-US" dirty="0" err="1">
                <a:solidFill>
                  <a:schemeClr val="tx2"/>
                </a:solidFill>
                <a:latin typeface="Arial Narrow" charset="0"/>
                <a:ea typeface="ＭＳ Ｐゴシック" charset="0"/>
                <a:cs typeface="ＭＳ Ｐゴシック" charset="0"/>
              </a:rPr>
              <a:t>f</a:t>
            </a:r>
            <a:r>
              <a:rPr lang="en-US" baseline="-25000" dirty="0" err="1">
                <a:solidFill>
                  <a:schemeClr val="tx2"/>
                </a:solidFill>
                <a:latin typeface="Arial Narrow" charset="0"/>
                <a:ea typeface="ＭＳ Ｐゴシック" charset="0"/>
                <a:cs typeface="ＭＳ Ｐゴシック" charset="0"/>
              </a:rPr>
              <a:t>d</a:t>
            </a:r>
            <a:r>
              <a:rPr lang="en-US" dirty="0">
                <a:latin typeface="Arial Narrow" charset="0"/>
                <a:ea typeface="ＭＳ Ｐゴシック" charset="0"/>
                <a:cs typeface="ＭＳ Ｐゴシック" charset="0"/>
              </a:rPr>
              <a:t> if and only if</a:t>
            </a:r>
          </a:p>
          <a:p>
            <a:pPr lvl="1">
              <a:lnSpc>
                <a:spcPct val="100000"/>
              </a:lnSpc>
            </a:pPr>
            <a:r>
              <a:rPr lang="en-US" dirty="0">
                <a:latin typeface="Arial Narrow" charset="0"/>
                <a:ea typeface="ＭＳ Ｐゴシック" charset="0"/>
              </a:rPr>
              <a:t>There exist kernels </a:t>
            </a:r>
            <a:r>
              <a:rPr lang="en-US" dirty="0" err="1">
                <a:solidFill>
                  <a:schemeClr val="tx2"/>
                </a:solidFill>
                <a:latin typeface="Arial Narrow" charset="0"/>
                <a:ea typeface="ＭＳ Ｐゴシック" charset="0"/>
              </a:rPr>
              <a:t>k</a:t>
            </a:r>
            <a:r>
              <a:rPr lang="en-US" baseline="-25000" dirty="0" err="1">
                <a:solidFill>
                  <a:schemeClr val="tx2"/>
                </a:solidFill>
                <a:latin typeface="Arial Narrow" charset="0"/>
                <a:ea typeface="ＭＳ Ｐゴシック" charset="0"/>
              </a:rPr>
              <a:t>a</a:t>
            </a:r>
            <a:r>
              <a:rPr lang="en-US" dirty="0">
                <a:solidFill>
                  <a:schemeClr val="tx2"/>
                </a:solidFill>
                <a:latin typeface="Arial Narrow" charset="0"/>
                <a:ea typeface="ＭＳ Ｐゴシック" charset="0"/>
              </a:rPr>
              <a:t> </a:t>
            </a:r>
            <a:r>
              <a:rPr lang="en-US" dirty="0">
                <a:latin typeface="Arial Narrow" charset="0"/>
                <a:ea typeface="ＭＳ Ｐゴシック" charset="0"/>
              </a:rPr>
              <a:t>in </a:t>
            </a:r>
            <a:r>
              <a:rPr lang="en-US" dirty="0">
                <a:solidFill>
                  <a:schemeClr val="tx2"/>
                </a:solidFill>
                <a:latin typeface="Arial Narrow" charset="0"/>
                <a:ea typeface="ＭＳ Ｐゴシック" charset="0"/>
              </a:rPr>
              <a:t>K(</a:t>
            </a:r>
            <a:r>
              <a:rPr lang="en-US" dirty="0" err="1">
                <a:solidFill>
                  <a:schemeClr val="tx2"/>
                </a:solidFill>
                <a:latin typeface="Arial Narrow" charset="0"/>
                <a:ea typeface="ＭＳ Ｐゴシック" charset="0"/>
              </a:rPr>
              <a:t>f</a:t>
            </a:r>
            <a:r>
              <a:rPr lang="en-US" baseline="-25000" dirty="0" err="1">
                <a:solidFill>
                  <a:schemeClr val="tx2"/>
                </a:solidFill>
                <a:latin typeface="Arial Narrow" charset="0"/>
                <a:ea typeface="ＭＳ Ｐゴシック" charset="0"/>
              </a:rPr>
              <a:t>a</a:t>
            </a:r>
            <a:r>
              <a:rPr lang="en-US" dirty="0">
                <a:solidFill>
                  <a:schemeClr val="tx2"/>
                </a:solidFill>
                <a:latin typeface="Arial Narrow" charset="0"/>
                <a:ea typeface="ＭＳ Ｐゴシック" charset="0"/>
              </a:rPr>
              <a:t>)</a:t>
            </a:r>
            <a:r>
              <a:rPr lang="en-US" dirty="0">
                <a:latin typeface="Arial Narrow" charset="0"/>
                <a:ea typeface="ＭＳ Ｐゴシック" charset="0"/>
              </a:rPr>
              <a:t> and </a:t>
            </a:r>
            <a:r>
              <a:rPr lang="en-US" dirty="0">
                <a:solidFill>
                  <a:schemeClr val="tx2"/>
                </a:solidFill>
                <a:latin typeface="Arial Narrow" charset="0"/>
                <a:ea typeface="ＭＳ Ｐゴシック" charset="0"/>
              </a:rPr>
              <a:t>k</a:t>
            </a:r>
            <a:r>
              <a:rPr lang="en-US" baseline="-25000" dirty="0">
                <a:solidFill>
                  <a:schemeClr val="tx2"/>
                </a:solidFill>
                <a:latin typeface="Arial Narrow" charset="0"/>
                <a:ea typeface="ＭＳ Ｐゴシック" charset="0"/>
              </a:rPr>
              <a:t>b</a:t>
            </a:r>
            <a:r>
              <a:rPr lang="en-US" dirty="0">
                <a:latin typeface="Arial Narrow" charset="0"/>
                <a:ea typeface="ＭＳ Ｐゴシック" charset="0"/>
              </a:rPr>
              <a:t> in </a:t>
            </a:r>
            <a:r>
              <a:rPr lang="en-US" dirty="0">
                <a:solidFill>
                  <a:schemeClr val="tx2"/>
                </a:solidFill>
                <a:latin typeface="Arial Narrow" charset="0"/>
                <a:ea typeface="ＭＳ Ｐゴシック" charset="0"/>
              </a:rPr>
              <a:t>K(</a:t>
            </a:r>
            <a:r>
              <a:rPr lang="en-US" dirty="0" err="1">
                <a:solidFill>
                  <a:schemeClr val="tx2"/>
                </a:solidFill>
                <a:latin typeface="Arial Narrow" charset="0"/>
                <a:ea typeface="ＭＳ Ｐゴシック" charset="0"/>
              </a:rPr>
              <a:t>f</a:t>
            </a:r>
            <a:r>
              <a:rPr lang="en-US" baseline="-25000" dirty="0" err="1">
                <a:solidFill>
                  <a:schemeClr val="tx2"/>
                </a:solidFill>
                <a:latin typeface="Arial Narrow" charset="0"/>
                <a:ea typeface="ＭＳ Ｐゴシック" charset="0"/>
              </a:rPr>
              <a:t>b</a:t>
            </a:r>
            <a:r>
              <a:rPr lang="en-US" dirty="0">
                <a:solidFill>
                  <a:schemeClr val="tx2"/>
                </a:solidFill>
                <a:latin typeface="Arial Narrow" charset="0"/>
                <a:ea typeface="ＭＳ Ｐゴシック" charset="0"/>
              </a:rPr>
              <a:t>)</a:t>
            </a:r>
            <a:r>
              <a:rPr lang="en-US" dirty="0">
                <a:latin typeface="Arial Narrow" charset="0"/>
                <a:ea typeface="ＭＳ Ｐゴシック" charset="0"/>
              </a:rPr>
              <a:t> such that</a:t>
            </a:r>
            <a:br>
              <a:rPr lang="en-US" dirty="0">
                <a:latin typeface="Arial Narrow" charset="0"/>
                <a:ea typeface="ＭＳ Ｐゴシック" charset="0"/>
              </a:rPr>
            </a:br>
            <a:r>
              <a:rPr lang="en-US" dirty="0" err="1">
                <a:solidFill>
                  <a:schemeClr val="tx2"/>
                </a:solidFill>
                <a:latin typeface="Arial Narrow" charset="0"/>
                <a:ea typeface="ＭＳ Ｐゴシック" charset="0"/>
              </a:rPr>
              <a:t>f</a:t>
            </a:r>
            <a:r>
              <a:rPr lang="en-US" baseline="-25000" dirty="0" err="1">
                <a:solidFill>
                  <a:schemeClr val="tx2"/>
                </a:solidFill>
                <a:latin typeface="Arial Narrow" charset="0"/>
                <a:ea typeface="ＭＳ Ｐゴシック" charset="0"/>
              </a:rPr>
              <a:t>d</a:t>
            </a:r>
            <a:r>
              <a:rPr lang="en-US" dirty="0">
                <a:latin typeface="Arial Narrow" charset="0"/>
                <a:ea typeface="ＭＳ Ｐゴシック" charset="0"/>
              </a:rPr>
              <a:t> is the sum of two (or more) cubes in </a:t>
            </a:r>
            <a:r>
              <a:rPr lang="en-US" dirty="0" err="1">
                <a:solidFill>
                  <a:schemeClr val="tx2"/>
                </a:solidFill>
                <a:latin typeface="Arial Narrow" charset="0"/>
                <a:ea typeface="ＭＳ Ｐゴシック" charset="0"/>
              </a:rPr>
              <a:t>k</a:t>
            </a:r>
            <a:r>
              <a:rPr lang="en-US" baseline="-25000" dirty="0" err="1">
                <a:solidFill>
                  <a:schemeClr val="tx2"/>
                </a:solidFill>
                <a:latin typeface="Arial Narrow" charset="0"/>
                <a:ea typeface="ＭＳ Ｐゴシック" charset="0"/>
              </a:rPr>
              <a:t>a</a:t>
            </a:r>
            <a:r>
              <a:rPr lang="en-US" dirty="0">
                <a:solidFill>
                  <a:schemeClr val="tx2"/>
                </a:solidFill>
                <a:latin typeface="Arial Narrow" charset="0"/>
                <a:ea typeface="ＭＳ Ｐゴシック" charset="0"/>
              </a:rPr>
              <a:t> </a:t>
            </a:r>
            <a:r>
              <a:rPr lang="en-US" dirty="0">
                <a:solidFill>
                  <a:schemeClr val="tx2"/>
                </a:solidFill>
                <a:latin typeface="Arial Narrow" charset="0"/>
                <a:ea typeface="ヒラギノ角ゴ Pro W3" charset="0"/>
                <a:cs typeface="ヒラギノ角ゴ Pro W3" charset="0"/>
              </a:rPr>
              <a:t>∩</a:t>
            </a:r>
            <a:r>
              <a:rPr lang="en-US" dirty="0">
                <a:solidFill>
                  <a:schemeClr val="tx2"/>
                </a:solidFill>
                <a:latin typeface="Arial Narrow" charset="0"/>
                <a:ea typeface="ＭＳ Ｐゴシック" charset="0"/>
              </a:rPr>
              <a:t> k</a:t>
            </a:r>
            <a:r>
              <a:rPr lang="en-US" baseline="-25000" dirty="0">
                <a:solidFill>
                  <a:schemeClr val="tx2"/>
                </a:solidFill>
                <a:latin typeface="Arial Narrow" charset="0"/>
                <a:ea typeface="ＭＳ Ｐゴシック" charset="0"/>
              </a:rPr>
              <a:t>b</a:t>
            </a:r>
          </a:p>
          <a:p>
            <a:pPr>
              <a:lnSpc>
                <a:spcPct val="115000"/>
              </a:lnSpc>
            </a:pPr>
            <a:r>
              <a:rPr lang="en-US" dirty="0">
                <a:latin typeface="Arial Narrow" charset="0"/>
                <a:ea typeface="ＭＳ Ｐゴシック" charset="0"/>
                <a:cs typeface="ＭＳ Ｐゴシック" charset="0"/>
              </a:rPr>
              <a:t>Consequences</a:t>
            </a:r>
          </a:p>
          <a:p>
            <a:pPr lvl="1">
              <a:lnSpc>
                <a:spcPct val="100000"/>
              </a:lnSpc>
            </a:pPr>
            <a:r>
              <a:rPr lang="en-US">
                <a:latin typeface="Arial Narrow" charset="0"/>
                <a:ea typeface="ＭＳ Ｐゴシック" charset="0"/>
              </a:rPr>
              <a:t>If kernel intersection is void, then the search for common sub-expression can be dropped</a:t>
            </a:r>
          </a:p>
          <a:p>
            <a:pPr lvl="1">
              <a:lnSpc>
                <a:spcPct val="100000"/>
              </a:lnSpc>
            </a:pPr>
            <a:r>
              <a:rPr lang="en-US" dirty="0">
                <a:latin typeface="Arial Narrow" charset="0"/>
                <a:ea typeface="ＭＳ Ｐゴシック" charset="0"/>
              </a:rPr>
              <a:t>If an expression has no kernels, it can be dropped from consideration</a:t>
            </a:r>
          </a:p>
          <a:p>
            <a:pPr lvl="1">
              <a:lnSpc>
                <a:spcPct val="100000"/>
              </a:lnSpc>
            </a:pPr>
            <a:r>
              <a:rPr lang="en-US" dirty="0">
                <a:latin typeface="Arial Narrow" charset="0"/>
                <a:ea typeface="ＭＳ Ｐゴシック" charset="0"/>
              </a:rPr>
              <a:t>The kernel intersection is the basis for constructing the expression to extract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697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069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0697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0697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069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0035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6C230EEA-A84B-FD4D-B9EB-E6271341A09A}" type="slidenum">
              <a:rPr lang="en-US" sz="1400" b="0" i="0"/>
              <a:pPr/>
              <a:t>42</a:t>
            </a:fld>
            <a:endParaRPr lang="en-US" sz="1400" b="0" i="0"/>
          </a:p>
        </p:txBody>
      </p:sp>
      <p:sp>
        <p:nvSpPr>
          <p:cNvPr id="10035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408006" name="Rectangle 6"/>
          <p:cNvSpPr>
            <a:spLocks noGrp="1" noChangeArrowheads="1"/>
          </p:cNvSpPr>
          <p:nvPr>
            <p:ph idx="1"/>
          </p:nvPr>
        </p:nvSpPr>
        <p:spPr/>
        <p:txBody>
          <a:bodyPr/>
          <a:lstStyle/>
          <a:p>
            <a:pPr>
              <a:lnSpc>
                <a:spcPct val="90000"/>
              </a:lnSpc>
            </a:pPr>
            <a:r>
              <a:rPr lang="en-US" sz="2400">
                <a:solidFill>
                  <a:schemeClr val="tx2"/>
                </a:solidFill>
                <a:latin typeface="Arial Narrow" charset="0"/>
                <a:ea typeface="ＭＳ Ｐゴシック" charset="0"/>
                <a:cs typeface="ＭＳ Ｐゴシック" charset="0"/>
              </a:rPr>
              <a:t>f</a:t>
            </a:r>
            <a:r>
              <a:rPr lang="en-US" sz="2400" baseline="-25000">
                <a:solidFill>
                  <a:schemeClr val="tx2"/>
                </a:solidFill>
                <a:latin typeface="Arial Narrow" charset="0"/>
                <a:ea typeface="ＭＳ Ｐゴシック" charset="0"/>
                <a:cs typeface="ＭＳ Ｐゴシック" charset="0"/>
              </a:rPr>
              <a:t>x</a:t>
            </a:r>
            <a:r>
              <a:rPr lang="en-US" sz="2400">
                <a:solidFill>
                  <a:schemeClr val="tx2"/>
                </a:solidFill>
                <a:latin typeface="Arial Narrow" charset="0"/>
                <a:ea typeface="ＭＳ Ｐゴシック" charset="0"/>
                <a:cs typeface="ＭＳ Ｐゴシック" charset="0"/>
              </a:rPr>
              <a:t> = ace + bce + de + g</a:t>
            </a:r>
          </a:p>
          <a:p>
            <a:pPr>
              <a:lnSpc>
                <a:spcPct val="90000"/>
              </a:lnSpc>
            </a:pPr>
            <a:r>
              <a:rPr lang="en-US" sz="2400">
                <a:solidFill>
                  <a:schemeClr val="tx2"/>
                </a:solidFill>
                <a:latin typeface="Arial Narrow" charset="0"/>
                <a:ea typeface="ＭＳ Ｐゴシック" charset="0"/>
                <a:cs typeface="ＭＳ Ｐゴシック" charset="0"/>
              </a:rPr>
              <a:t>f</a:t>
            </a:r>
            <a:r>
              <a:rPr lang="en-US" sz="2400" baseline="-25000">
                <a:solidFill>
                  <a:schemeClr val="tx2"/>
                </a:solidFill>
                <a:latin typeface="Arial Narrow" charset="0"/>
                <a:ea typeface="ＭＳ Ｐゴシック" charset="0"/>
                <a:cs typeface="ＭＳ Ｐゴシック" charset="0"/>
              </a:rPr>
              <a:t>y</a:t>
            </a:r>
            <a:r>
              <a:rPr lang="en-US" sz="2400">
                <a:solidFill>
                  <a:schemeClr val="tx2"/>
                </a:solidFill>
                <a:latin typeface="Arial Narrow" charset="0"/>
                <a:ea typeface="ＭＳ Ｐゴシック" charset="0"/>
                <a:cs typeface="ＭＳ Ｐゴシック" charset="0"/>
              </a:rPr>
              <a:t> = ad + bd + cde + ge</a:t>
            </a:r>
          </a:p>
          <a:p>
            <a:pPr>
              <a:lnSpc>
                <a:spcPct val="90000"/>
              </a:lnSpc>
            </a:pPr>
            <a:r>
              <a:rPr lang="en-US" sz="2400">
                <a:solidFill>
                  <a:schemeClr val="tx2"/>
                </a:solidFill>
                <a:latin typeface="Arial Narrow" charset="0"/>
                <a:ea typeface="ＭＳ Ｐゴシック" charset="0"/>
                <a:cs typeface="ＭＳ Ｐゴシック" charset="0"/>
              </a:rPr>
              <a:t>f</a:t>
            </a:r>
            <a:r>
              <a:rPr lang="en-US" sz="2400" baseline="-25000">
                <a:solidFill>
                  <a:schemeClr val="tx2"/>
                </a:solidFill>
                <a:latin typeface="Arial Narrow" charset="0"/>
                <a:ea typeface="ＭＳ Ｐゴシック" charset="0"/>
                <a:cs typeface="ＭＳ Ｐゴシック" charset="0"/>
              </a:rPr>
              <a:t>z </a:t>
            </a:r>
            <a:r>
              <a:rPr lang="en-US" sz="2400">
                <a:solidFill>
                  <a:schemeClr val="tx2"/>
                </a:solidFill>
                <a:latin typeface="Arial Narrow" charset="0"/>
                <a:ea typeface="ＭＳ Ｐゴシック" charset="0"/>
                <a:cs typeface="ＭＳ Ｐゴシック" charset="0"/>
              </a:rPr>
              <a:t>= abc</a:t>
            </a:r>
          </a:p>
          <a:p>
            <a:pPr>
              <a:lnSpc>
                <a:spcPct val="90000"/>
              </a:lnSpc>
            </a:pPr>
            <a:r>
              <a:rPr lang="en-US" sz="2400">
                <a:solidFill>
                  <a:schemeClr val="tx2"/>
                </a:solidFill>
                <a:latin typeface="Arial Narrow" charset="0"/>
                <a:ea typeface="ＭＳ Ｐゴシック" charset="0"/>
                <a:cs typeface="ＭＳ Ｐゴシック" charset="0"/>
              </a:rPr>
              <a:t>K(f</a:t>
            </a:r>
            <a:r>
              <a:rPr lang="en-US" sz="2400" baseline="-25000">
                <a:solidFill>
                  <a:schemeClr val="tx2"/>
                </a:solidFill>
                <a:latin typeface="Arial Narrow" charset="0"/>
                <a:ea typeface="ＭＳ Ｐゴシック" charset="0"/>
                <a:cs typeface="ＭＳ Ｐゴシック" charset="0"/>
              </a:rPr>
              <a:t>x</a:t>
            </a:r>
            <a:r>
              <a:rPr lang="en-US" sz="2400">
                <a:solidFill>
                  <a:schemeClr val="tx2"/>
                </a:solidFill>
                <a:latin typeface="Arial Narrow" charset="0"/>
                <a:ea typeface="ＭＳ Ｐゴシック" charset="0"/>
                <a:cs typeface="ＭＳ Ｐゴシック" charset="0"/>
              </a:rPr>
              <a:t>) = { (a+b); (ac+bc+d); (ace+bce+de+g) }</a:t>
            </a:r>
          </a:p>
          <a:p>
            <a:pPr>
              <a:lnSpc>
                <a:spcPct val="90000"/>
              </a:lnSpc>
            </a:pPr>
            <a:r>
              <a:rPr lang="en-US" sz="2400">
                <a:solidFill>
                  <a:schemeClr val="tx2"/>
                </a:solidFill>
                <a:latin typeface="Arial Narrow" charset="0"/>
                <a:ea typeface="ＭＳ Ｐゴシック" charset="0"/>
                <a:cs typeface="ＭＳ Ｐゴシック" charset="0"/>
              </a:rPr>
              <a:t>K(f</a:t>
            </a:r>
            <a:r>
              <a:rPr lang="en-US" sz="2400" baseline="-25000">
                <a:solidFill>
                  <a:schemeClr val="tx2"/>
                </a:solidFill>
                <a:latin typeface="Arial Narrow" charset="0"/>
                <a:ea typeface="ＭＳ Ｐゴシック" charset="0"/>
                <a:cs typeface="ＭＳ Ｐゴシック" charset="0"/>
              </a:rPr>
              <a:t>y</a:t>
            </a:r>
            <a:r>
              <a:rPr lang="en-US" sz="2400">
                <a:solidFill>
                  <a:schemeClr val="tx2"/>
                </a:solidFill>
                <a:latin typeface="Arial Narrow" charset="0"/>
                <a:ea typeface="ＭＳ Ｐゴシック" charset="0"/>
                <a:cs typeface="ＭＳ Ｐゴシック" charset="0"/>
              </a:rPr>
              <a:t>) = { (a+b+ce); (cd+g); (ad+bd+cde+ge) }</a:t>
            </a:r>
          </a:p>
          <a:p>
            <a:pPr>
              <a:lnSpc>
                <a:spcPct val="90000"/>
              </a:lnSpc>
            </a:pPr>
            <a:r>
              <a:rPr lang="en-US" sz="2400">
                <a:latin typeface="Arial Narrow" charset="0"/>
                <a:ea typeface="ＭＳ Ｐゴシック" charset="0"/>
                <a:cs typeface="ＭＳ Ｐゴシック" charset="0"/>
              </a:rPr>
              <a:t>The kernel set of </a:t>
            </a:r>
            <a:r>
              <a:rPr lang="en-US" sz="2400">
                <a:solidFill>
                  <a:schemeClr val="tx2"/>
                </a:solidFill>
                <a:latin typeface="Arial Narrow" charset="0"/>
                <a:ea typeface="ＭＳ Ｐゴシック" charset="0"/>
                <a:cs typeface="ＭＳ Ｐゴシック" charset="0"/>
              </a:rPr>
              <a:t>f</a:t>
            </a:r>
            <a:r>
              <a:rPr lang="en-US" sz="2400" baseline="-25000">
                <a:solidFill>
                  <a:schemeClr val="tx2"/>
                </a:solidFill>
                <a:latin typeface="Arial Narrow" charset="0"/>
                <a:ea typeface="ＭＳ Ｐゴシック" charset="0"/>
                <a:cs typeface="ＭＳ Ｐゴシック" charset="0"/>
              </a:rPr>
              <a:t>z</a:t>
            </a:r>
            <a:r>
              <a:rPr lang="en-US" sz="2400">
                <a:latin typeface="Arial Narrow" charset="0"/>
                <a:ea typeface="ＭＳ Ｐゴシック" charset="0"/>
                <a:cs typeface="ＭＳ Ｐゴシック" charset="0"/>
              </a:rPr>
              <a:t> is empty</a:t>
            </a:r>
          </a:p>
          <a:p>
            <a:pPr>
              <a:lnSpc>
                <a:spcPct val="90000"/>
              </a:lnSpc>
            </a:pPr>
            <a:r>
              <a:rPr lang="en-US" sz="2400">
                <a:latin typeface="Arial Narrow" charset="0"/>
                <a:ea typeface="ＭＳ Ｐゴシック" charset="0"/>
                <a:cs typeface="ＭＳ Ｐゴシック" charset="0"/>
              </a:rPr>
              <a:t>Select intersection </a:t>
            </a:r>
            <a:r>
              <a:rPr lang="en-US" sz="2400">
                <a:solidFill>
                  <a:schemeClr val="tx2"/>
                </a:solidFill>
                <a:latin typeface="Arial Narrow" charset="0"/>
                <a:ea typeface="ＭＳ Ｐゴシック" charset="0"/>
                <a:cs typeface="ＭＳ Ｐゴシック" charset="0"/>
              </a:rPr>
              <a:t>(a+b)</a:t>
            </a:r>
          </a:p>
          <a:p>
            <a:pPr lvl="1">
              <a:lnSpc>
                <a:spcPct val="90000"/>
              </a:lnSpc>
            </a:pP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w </a:t>
            </a:r>
            <a:r>
              <a:rPr lang="en-US">
                <a:solidFill>
                  <a:schemeClr val="tx2"/>
                </a:solidFill>
                <a:latin typeface="Arial Narrow" charset="0"/>
                <a:ea typeface="ＭＳ Ｐゴシック" charset="0"/>
              </a:rPr>
              <a:t>= a + b</a:t>
            </a:r>
          </a:p>
          <a:p>
            <a:pPr lvl="1">
              <a:lnSpc>
                <a:spcPct val="90000"/>
              </a:lnSpc>
            </a:pP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x</a:t>
            </a:r>
            <a:r>
              <a:rPr lang="en-US">
                <a:solidFill>
                  <a:schemeClr val="tx2"/>
                </a:solidFill>
                <a:latin typeface="Arial Narrow" charset="0"/>
                <a:ea typeface="ＭＳ Ｐゴシック" charset="0"/>
              </a:rPr>
              <a:t>= wce + de + g</a:t>
            </a:r>
          </a:p>
          <a:p>
            <a:pPr lvl="1">
              <a:lnSpc>
                <a:spcPct val="90000"/>
              </a:lnSpc>
            </a:pP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y </a:t>
            </a:r>
            <a:r>
              <a:rPr lang="en-US">
                <a:solidFill>
                  <a:schemeClr val="tx2"/>
                </a:solidFill>
                <a:latin typeface="Arial Narrow" charset="0"/>
                <a:ea typeface="ＭＳ Ｐゴシック" charset="0"/>
              </a:rPr>
              <a:t>= wd + cde + ge</a:t>
            </a:r>
          </a:p>
          <a:p>
            <a:pPr lvl="1">
              <a:lnSpc>
                <a:spcPct val="90000"/>
              </a:lnSpc>
            </a:pPr>
            <a:r>
              <a:rPr lang="en-US">
                <a:solidFill>
                  <a:schemeClr val="tx2"/>
                </a:solidFill>
                <a:latin typeface="Arial Narrow" charset="0"/>
                <a:ea typeface="ＭＳ Ｐゴシック" charset="0"/>
              </a:rPr>
              <a:t>f</a:t>
            </a:r>
            <a:r>
              <a:rPr lang="en-US" baseline="-25000">
                <a:solidFill>
                  <a:schemeClr val="tx2"/>
                </a:solidFill>
                <a:latin typeface="Arial Narrow" charset="0"/>
                <a:ea typeface="ＭＳ Ｐゴシック" charset="0"/>
              </a:rPr>
              <a:t>z </a:t>
            </a:r>
            <a:r>
              <a:rPr lang="en-US">
                <a:solidFill>
                  <a:schemeClr val="tx2"/>
                </a:solidFill>
                <a:latin typeface="Arial Narrow" charset="0"/>
                <a:ea typeface="ＭＳ Ｐゴシック" charset="0"/>
              </a:rPr>
              <a:t>= abc</a:t>
            </a:r>
          </a:p>
          <a:p>
            <a:pPr lvl="1">
              <a:lnSpc>
                <a:spcPct val="90000"/>
              </a:lnSpc>
            </a:pPr>
            <a:endParaRPr lang="en-US">
              <a:latin typeface="Arial Narrow" charset="0"/>
              <a:ea typeface="ＭＳ Ｐゴシック" charset="0"/>
            </a:endParaRPr>
          </a:p>
          <a:p>
            <a:pPr lvl="1">
              <a:lnSpc>
                <a:spcPct val="90000"/>
              </a:lnSpc>
            </a:pPr>
            <a:endParaRPr lang="en-US">
              <a:latin typeface="Arial Narrow" charset="0"/>
              <a:ea typeface="ＭＳ Ｐゴシック" charset="0"/>
            </a:endParaRPr>
          </a:p>
          <a:p>
            <a:pPr>
              <a:lnSpc>
                <a:spcPct val="90000"/>
              </a:lnSpc>
            </a:pPr>
            <a:endParaRPr lang="en-US" sz="2400">
              <a:latin typeface="Arial Narrow" charset="0"/>
              <a:ea typeface="ＭＳ Ｐゴシック" charset="0"/>
              <a:cs typeface="ＭＳ Ｐゴシック" charset="0"/>
            </a:endParaRPr>
          </a:p>
          <a:p>
            <a:pPr>
              <a:lnSpc>
                <a:spcPct val="90000"/>
              </a:lnSpc>
            </a:pPr>
            <a:endParaRPr lang="en-US" sz="2400">
              <a:latin typeface="Arial Narrow" charset="0"/>
              <a:ea typeface="ＭＳ Ｐゴシック" charset="0"/>
              <a:cs typeface="ＭＳ Ｐゴシック" charset="0"/>
            </a:endParaRPr>
          </a:p>
          <a:p>
            <a:pPr>
              <a:lnSpc>
                <a:spcPct val="90000"/>
              </a:lnSpc>
            </a:pPr>
            <a:endParaRPr lang="en-US" sz="2400">
              <a:latin typeface="Arial Narrow" charset="0"/>
              <a:ea typeface="ＭＳ Ｐゴシック" charset="0"/>
              <a:cs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800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0800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0800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0800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08006">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08006">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408006">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08006">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08006">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08006">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40800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0240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D737FB33-281A-D644-94DD-EB19D5322889}" type="slidenum">
              <a:rPr lang="en-US" sz="1400" b="0" i="0"/>
              <a:pPr/>
              <a:t>43</a:t>
            </a:fld>
            <a:endParaRPr lang="en-US" sz="1400" b="0" i="0"/>
          </a:p>
        </p:txBody>
      </p:sp>
      <p:sp>
        <p:nvSpPr>
          <p:cNvPr id="10240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Kernel set computation</a:t>
            </a:r>
          </a:p>
        </p:txBody>
      </p:sp>
      <p:sp>
        <p:nvSpPr>
          <p:cNvPr id="102405"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Naïve method</a:t>
            </a:r>
          </a:p>
          <a:p>
            <a:pPr lvl="1"/>
            <a:r>
              <a:rPr lang="en-US">
                <a:latin typeface="Arial Narrow" charset="0"/>
                <a:ea typeface="ＭＳ Ｐゴシック" charset="0"/>
              </a:rPr>
              <a:t>Divide function by the elements of the power set of its support set</a:t>
            </a:r>
          </a:p>
          <a:p>
            <a:pPr lvl="1"/>
            <a:r>
              <a:rPr lang="en-US">
                <a:latin typeface="Arial Narrow" charset="0"/>
                <a:ea typeface="ＭＳ Ｐゴシック" charset="0"/>
              </a:rPr>
              <a:t>Weed out non cube-free quotients</a:t>
            </a:r>
          </a:p>
          <a:p>
            <a:r>
              <a:rPr lang="en-US">
                <a:latin typeface="Arial Narrow" charset="0"/>
                <a:ea typeface="ＭＳ Ｐゴシック" charset="0"/>
                <a:cs typeface="ＭＳ Ｐゴシック" charset="0"/>
              </a:rPr>
              <a:t>Smart way</a:t>
            </a:r>
          </a:p>
          <a:p>
            <a:pPr lvl="1"/>
            <a:r>
              <a:rPr lang="en-US">
                <a:latin typeface="Arial Narrow" charset="0"/>
                <a:ea typeface="ＭＳ Ｐゴシック" charset="0"/>
              </a:rPr>
              <a:t>Use recursion</a:t>
            </a:r>
          </a:p>
          <a:p>
            <a:pPr lvl="2"/>
            <a:r>
              <a:rPr lang="en-US">
                <a:latin typeface="Arial Narrow" charset="0"/>
                <a:ea typeface="ＭＳ Ｐゴシック" charset="0"/>
              </a:rPr>
              <a:t>Kernels of kernels are kernels</a:t>
            </a:r>
          </a:p>
          <a:p>
            <a:pPr lvl="1"/>
            <a:r>
              <a:rPr lang="en-US">
                <a:latin typeface="Arial Narrow" charset="0"/>
                <a:ea typeface="ＭＳ Ｐゴシック" charset="0"/>
              </a:rPr>
              <a:t>Exploit commutativity of multiplication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0445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DCFDD261-0B5D-9545-89E3-A0E821E152DF}" type="slidenum">
              <a:rPr lang="en-US" sz="1400" b="0" i="0"/>
              <a:pPr/>
              <a:t>44</a:t>
            </a:fld>
            <a:endParaRPr lang="en-US" sz="1400" b="0" i="0"/>
          </a:p>
        </p:txBody>
      </p:sp>
      <p:sp>
        <p:nvSpPr>
          <p:cNvPr id="10445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Recursive algorithm</a:t>
            </a:r>
          </a:p>
        </p:txBody>
      </p:sp>
      <p:sp>
        <p:nvSpPr>
          <p:cNvPr id="1411075" name="Rectangle 3"/>
          <p:cNvSpPr>
            <a:spLocks noGrp="1" noChangeArrowheads="1"/>
          </p:cNvSpPr>
          <p:nvPr>
            <p:ph type="body" idx="1"/>
          </p:nvPr>
        </p:nvSpPr>
        <p:spPr>
          <a:xfrm>
            <a:off x="0" y="1079500"/>
            <a:ext cx="9144000" cy="5273675"/>
          </a:xfrm>
        </p:spPr>
        <p:txBody>
          <a:bodyPr/>
          <a:lstStyle/>
          <a:p>
            <a:pPr>
              <a:lnSpc>
                <a:spcPct val="85000"/>
              </a:lnSpc>
            </a:pPr>
            <a:r>
              <a:rPr lang="en-US" dirty="0">
                <a:latin typeface="Arial Narrow" charset="0"/>
                <a:ea typeface="ＭＳ Ｐゴシック" charset="0"/>
                <a:cs typeface="ＭＳ Ｐゴシック" charset="0"/>
              </a:rPr>
              <a:t>The recursive algorithm is the first one proposed for kernel computation and still outperforms others</a:t>
            </a:r>
          </a:p>
          <a:p>
            <a:pPr>
              <a:lnSpc>
                <a:spcPct val="85000"/>
              </a:lnSpc>
            </a:pPr>
            <a:r>
              <a:rPr lang="en-US" dirty="0">
                <a:latin typeface="Arial Narrow" charset="0"/>
                <a:ea typeface="ＭＳ Ｐゴシック" charset="0"/>
                <a:cs typeface="ＭＳ Ｐゴシック" charset="0"/>
              </a:rPr>
              <a:t>It will be explained in two steps</a:t>
            </a:r>
          </a:p>
          <a:p>
            <a:pPr lvl="1">
              <a:lnSpc>
                <a:spcPct val="85000"/>
              </a:lnSpc>
            </a:pPr>
            <a:r>
              <a:rPr lang="en-US" sz="2800" dirty="0">
                <a:solidFill>
                  <a:schemeClr val="tx2"/>
                </a:solidFill>
                <a:latin typeface="Arial Narrow" charset="0"/>
                <a:ea typeface="ＭＳ Ｐゴシック" charset="0"/>
              </a:rPr>
              <a:t>R_KERNELS</a:t>
            </a:r>
            <a:r>
              <a:rPr lang="en-US" sz="2800" dirty="0">
                <a:latin typeface="Arial Narrow" charset="0"/>
                <a:ea typeface="ＭＳ Ｐゴシック" charset="0"/>
              </a:rPr>
              <a:t> (with no pointer) to understand the concept</a:t>
            </a:r>
          </a:p>
          <a:p>
            <a:pPr lvl="1">
              <a:lnSpc>
                <a:spcPct val="85000"/>
              </a:lnSpc>
            </a:pPr>
            <a:r>
              <a:rPr lang="en-US" sz="2800" dirty="0">
                <a:solidFill>
                  <a:schemeClr val="tx2"/>
                </a:solidFill>
                <a:latin typeface="Arial Narrow" charset="0"/>
                <a:ea typeface="ＭＳ Ｐゴシック" charset="0"/>
              </a:rPr>
              <a:t>KERNELS</a:t>
            </a:r>
            <a:r>
              <a:rPr lang="en-US" sz="2800" dirty="0">
                <a:latin typeface="Arial Narrow" charset="0"/>
                <a:ea typeface="ＭＳ Ｐゴシック" charset="0"/>
              </a:rPr>
              <a:t> (Complete algorithm)</a:t>
            </a:r>
          </a:p>
          <a:p>
            <a:pPr>
              <a:lnSpc>
                <a:spcPct val="85000"/>
              </a:lnSpc>
            </a:pPr>
            <a:r>
              <a:rPr lang="en-US" dirty="0">
                <a:latin typeface="Arial Narrow" charset="0"/>
                <a:ea typeface="ＭＳ Ｐゴシック" charset="0"/>
                <a:cs typeface="ＭＳ Ｐゴシック" charset="0"/>
              </a:rPr>
              <a:t>The algorithms use a subroutine</a:t>
            </a:r>
          </a:p>
          <a:p>
            <a:pPr lvl="1">
              <a:lnSpc>
                <a:spcPct val="85000"/>
              </a:lnSpc>
            </a:pPr>
            <a:r>
              <a:rPr lang="en-US" sz="2800" dirty="0">
                <a:solidFill>
                  <a:schemeClr val="tx2"/>
                </a:solidFill>
                <a:latin typeface="Arial Narrow" charset="0"/>
                <a:ea typeface="ＭＳ Ｐゴシック" charset="0"/>
              </a:rPr>
              <a:t>CUBES( </a:t>
            </a:r>
            <a:r>
              <a:rPr lang="en-US" sz="2800" dirty="0" err="1">
                <a:solidFill>
                  <a:schemeClr val="tx2"/>
                </a:solidFill>
                <a:latin typeface="Arial Narrow" charset="0"/>
                <a:ea typeface="ＭＳ Ｐゴシック" charset="0"/>
              </a:rPr>
              <a:t>f,C</a:t>
            </a:r>
            <a:r>
              <a:rPr lang="en-US" sz="2800" dirty="0">
                <a:solidFill>
                  <a:schemeClr val="tx2"/>
                </a:solidFill>
                <a:latin typeface="Arial Narrow" charset="0"/>
                <a:ea typeface="ＭＳ Ｐゴシック" charset="0"/>
              </a:rPr>
              <a:t> )</a:t>
            </a:r>
            <a:r>
              <a:rPr lang="en-US" sz="2800" dirty="0">
                <a:latin typeface="Arial Narrow" charset="0"/>
                <a:ea typeface="ＭＳ Ｐゴシック" charset="0"/>
              </a:rPr>
              <a:t> which returns the cubes of </a:t>
            </a:r>
            <a:r>
              <a:rPr lang="en-US" sz="2800" dirty="0">
                <a:solidFill>
                  <a:schemeClr val="tx2"/>
                </a:solidFill>
                <a:latin typeface="Arial Narrow" charset="0"/>
                <a:ea typeface="ＭＳ Ｐゴシック" charset="0"/>
              </a:rPr>
              <a:t>f</a:t>
            </a:r>
            <a:r>
              <a:rPr lang="en-US" sz="2800" dirty="0">
                <a:latin typeface="Arial Narrow" charset="0"/>
                <a:ea typeface="ＭＳ Ｐゴシック" charset="0"/>
              </a:rPr>
              <a:t> whose literals include those of cube </a:t>
            </a:r>
            <a:r>
              <a:rPr lang="en-US" sz="2800" dirty="0">
                <a:solidFill>
                  <a:schemeClr val="tx2"/>
                </a:solidFill>
                <a:latin typeface="Arial Narrow" charset="0"/>
                <a:ea typeface="ＭＳ Ｐゴシック" charset="0"/>
              </a:rPr>
              <a:t>C</a:t>
            </a:r>
          </a:p>
          <a:p>
            <a:pPr lvl="1">
              <a:lnSpc>
                <a:spcPct val="85000"/>
              </a:lnSpc>
            </a:pPr>
            <a:r>
              <a:rPr lang="en-US" sz="2800" dirty="0">
                <a:latin typeface="Arial Narrow" charset="0"/>
                <a:ea typeface="ＭＳ Ｐゴシック" charset="0"/>
              </a:rPr>
              <a:t>Example:  </a:t>
            </a:r>
            <a:r>
              <a:rPr lang="en-US" sz="2800" dirty="0">
                <a:solidFill>
                  <a:schemeClr val="tx2"/>
                </a:solidFill>
                <a:latin typeface="Arial Narrow" charset="0"/>
                <a:ea typeface="ＭＳ Ｐゴシック" charset="0"/>
              </a:rPr>
              <a:t>f = ace +</a:t>
            </a:r>
            <a:r>
              <a:rPr lang="en-US" sz="2800" dirty="0" err="1">
                <a:solidFill>
                  <a:schemeClr val="tx2"/>
                </a:solidFill>
                <a:latin typeface="Arial Narrow" charset="0"/>
                <a:ea typeface="ＭＳ Ｐゴシック" charset="0"/>
              </a:rPr>
              <a:t>bce</a:t>
            </a:r>
            <a:r>
              <a:rPr lang="en-US" sz="2800" dirty="0">
                <a:solidFill>
                  <a:schemeClr val="tx2"/>
                </a:solidFill>
                <a:latin typeface="Arial Narrow" charset="0"/>
                <a:ea typeface="ＭＳ Ｐゴシック" charset="0"/>
              </a:rPr>
              <a:t> + de + g</a:t>
            </a:r>
            <a:r>
              <a:rPr lang="en-US" sz="2800" dirty="0">
                <a:latin typeface="Arial Narrow" charset="0"/>
                <a:ea typeface="ＭＳ Ｐゴシック" charset="0"/>
              </a:rPr>
              <a:t> -- </a:t>
            </a:r>
            <a:r>
              <a:rPr lang="en-US" sz="2800" dirty="0">
                <a:solidFill>
                  <a:schemeClr val="tx2"/>
                </a:solidFill>
                <a:latin typeface="Arial Narrow" charset="0"/>
                <a:ea typeface="ＭＳ Ｐゴシック" charset="0"/>
              </a:rPr>
              <a:t>CUBES(f, </a:t>
            </a:r>
            <a:r>
              <a:rPr lang="en-US" sz="2800" dirty="0" err="1">
                <a:solidFill>
                  <a:schemeClr val="tx2"/>
                </a:solidFill>
                <a:latin typeface="Arial Narrow" charset="0"/>
                <a:ea typeface="ＭＳ Ｐゴシック" charset="0"/>
              </a:rPr>
              <a:t>ce</a:t>
            </a:r>
            <a:r>
              <a:rPr lang="en-US" sz="2800" dirty="0">
                <a:solidFill>
                  <a:schemeClr val="tx2"/>
                </a:solidFill>
                <a:latin typeface="Arial Narrow" charset="0"/>
                <a:ea typeface="ＭＳ Ｐゴシック" charset="0"/>
              </a:rPr>
              <a:t>) = ace + </a:t>
            </a:r>
            <a:r>
              <a:rPr lang="en-US" sz="2800" dirty="0" err="1">
                <a:solidFill>
                  <a:schemeClr val="tx2"/>
                </a:solidFill>
                <a:latin typeface="Arial Narrow" charset="0"/>
                <a:ea typeface="ＭＳ Ｐゴシック" charset="0"/>
              </a:rPr>
              <a:t>bce</a:t>
            </a:r>
            <a:endParaRPr lang="en-US" sz="2800" dirty="0">
              <a:solidFill>
                <a:schemeClr val="tx2"/>
              </a:solidFill>
              <a:latin typeface="Arial Narrow"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107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107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1075">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110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0649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2DB831FB-9BDC-5C4B-836C-475051F43B21}" type="slidenum">
              <a:rPr lang="en-US" sz="1400" b="0" i="0"/>
              <a:pPr/>
              <a:t>45</a:t>
            </a:fld>
            <a:endParaRPr lang="en-US" sz="1400" b="0" i="0"/>
          </a:p>
        </p:txBody>
      </p:sp>
      <p:sp>
        <p:nvSpPr>
          <p:cNvPr id="10650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Simple recursive algorithm</a:t>
            </a:r>
          </a:p>
        </p:txBody>
      </p:sp>
      <p:sp>
        <p:nvSpPr>
          <p:cNvPr id="1412102" name="Rectangle 6"/>
          <p:cNvSpPr>
            <a:spLocks noGrp="1" noChangeArrowheads="1"/>
          </p:cNvSpPr>
          <p:nvPr>
            <p:ph idx="1"/>
          </p:nvPr>
        </p:nvSpPr>
        <p:spPr/>
        <p:txBody>
          <a:bodyPr/>
          <a:lstStyle/>
          <a:p>
            <a:pPr>
              <a:lnSpc>
                <a:spcPct val="100000"/>
              </a:lnSpc>
              <a:buFont typeface="Monotype Sorts" charset="0"/>
              <a:buNone/>
            </a:pPr>
            <a:r>
              <a:rPr lang="en-US" sz="2000" i="1">
                <a:latin typeface="Arial Narrow" charset="0"/>
                <a:ea typeface="ＭＳ Ｐゴシック" charset="0"/>
                <a:cs typeface="ＭＳ Ｐゴシック" charset="0"/>
              </a:rPr>
              <a:t>R_KERNELS(</a:t>
            </a:r>
            <a:r>
              <a:rPr lang="en-US" sz="2000">
                <a:solidFill>
                  <a:schemeClr val="tx2"/>
                </a:solidFill>
                <a:latin typeface="Arial Narrow" charset="0"/>
                <a:ea typeface="ＭＳ Ｐゴシック" charset="0"/>
                <a:cs typeface="ＭＳ Ｐゴシック" charset="0"/>
              </a:rPr>
              <a:t>f</a:t>
            </a:r>
            <a:r>
              <a:rPr lang="en-US" sz="2000" i="1">
                <a:latin typeface="Arial Narrow" charset="0"/>
                <a:ea typeface="ＭＳ Ｐゴシック" charset="0"/>
                <a:cs typeface="ＭＳ Ｐゴシック" charset="0"/>
              </a:rPr>
              <a:t>){</a:t>
            </a:r>
          </a:p>
          <a:p>
            <a:pPr>
              <a:lnSpc>
                <a:spcPct val="100000"/>
              </a:lnSpc>
              <a:buFont typeface="Monotype Sorts" charset="0"/>
              <a:buNone/>
            </a:pPr>
            <a:r>
              <a:rPr lang="en-US" sz="2000">
                <a:latin typeface="Arial Narrow" charset="0"/>
                <a:ea typeface="ＭＳ Ｐゴシック" charset="0"/>
                <a:cs typeface="ＭＳ Ｐゴシック" charset="0"/>
              </a:rPr>
              <a:t>	</a:t>
            </a:r>
            <a:r>
              <a:rPr lang="en-US" sz="2000">
                <a:solidFill>
                  <a:schemeClr val="tx2"/>
                </a:solidFill>
                <a:latin typeface="Arial Narrow" charset="0"/>
                <a:ea typeface="ＭＳ Ｐゴシック" charset="0"/>
                <a:cs typeface="ＭＳ Ｐゴシック" charset="0"/>
              </a:rPr>
              <a:t>K = Ø;</a:t>
            </a:r>
          </a:p>
          <a:p>
            <a:pPr>
              <a:lnSpc>
                <a:spcPct val="100000"/>
              </a:lnSpc>
              <a:buFont typeface="Monotype Sorts" charset="0"/>
              <a:buNone/>
            </a:pPr>
            <a:r>
              <a:rPr lang="en-US" sz="2000">
                <a:latin typeface="Arial Narrow" charset="0"/>
                <a:ea typeface="ＭＳ Ｐゴシック" charset="0"/>
                <a:cs typeface="ＭＳ Ｐゴシック" charset="0"/>
              </a:rPr>
              <a:t>     foreach variable </a:t>
            </a:r>
            <a:r>
              <a:rPr lang="en-US" sz="2000">
                <a:solidFill>
                  <a:schemeClr val="tx2"/>
                </a:solidFill>
                <a:latin typeface="Arial Narrow" charset="0"/>
                <a:ea typeface="ＭＳ Ｐゴシック" charset="0"/>
                <a:cs typeface="ＭＳ Ｐゴシック" charset="0"/>
              </a:rPr>
              <a:t>x</a:t>
            </a:r>
            <a:r>
              <a:rPr lang="en-US" sz="2000">
                <a:latin typeface="Arial Narrow" charset="0"/>
                <a:ea typeface="ＭＳ Ｐゴシック" charset="0"/>
                <a:cs typeface="ＭＳ Ｐゴシック" charset="0"/>
              </a:rPr>
              <a:t> </a:t>
            </a:r>
            <a:r>
              <a:rPr lang="el-GR" sz="2000">
                <a:latin typeface="Arial Unicode MS" charset="0"/>
                <a:ea typeface="ＭＳ Ｐゴシック" charset="0"/>
                <a:cs typeface="Arial Unicode MS" charset="0"/>
              </a:rPr>
              <a:t>ε</a:t>
            </a:r>
            <a:r>
              <a:rPr lang="en-US" sz="2000">
                <a:latin typeface="Arial Unicode MS" charset="0"/>
                <a:ea typeface="ＭＳ Ｐゴシック" charset="0"/>
                <a:cs typeface="Arial Unicode MS" charset="0"/>
              </a:rPr>
              <a:t> </a:t>
            </a:r>
            <a:r>
              <a:rPr lang="en-US" sz="2000" i="1">
                <a:latin typeface="Arial Narrow" charset="0"/>
                <a:ea typeface="ＭＳ Ｐゴシック" charset="0"/>
                <a:cs typeface="ＭＳ Ｐゴシック" charset="0"/>
              </a:rPr>
              <a:t>sup(</a:t>
            </a:r>
            <a:r>
              <a:rPr lang="en-US" sz="2000">
                <a:solidFill>
                  <a:schemeClr val="tx2"/>
                </a:solidFill>
                <a:latin typeface="Arial Narrow" charset="0"/>
                <a:ea typeface="ＭＳ Ｐゴシック" charset="0"/>
                <a:cs typeface="ＭＳ Ｐゴシック" charset="0"/>
              </a:rPr>
              <a:t>f</a:t>
            </a:r>
            <a:r>
              <a:rPr lang="en-US" sz="2000" i="1">
                <a:latin typeface="Arial Narrow" charset="0"/>
                <a:ea typeface="ＭＳ Ｐゴシック" charset="0"/>
                <a:cs typeface="ＭＳ Ｐゴシック" charset="0"/>
              </a:rPr>
              <a:t>){</a:t>
            </a:r>
          </a:p>
          <a:p>
            <a:pPr>
              <a:lnSpc>
                <a:spcPct val="100000"/>
              </a:lnSpc>
              <a:buFont typeface="Monotype Sorts" charset="0"/>
              <a:buNone/>
            </a:pPr>
            <a:r>
              <a:rPr lang="en-US" sz="2000" i="1">
                <a:latin typeface="Arial Narrow" charset="0"/>
                <a:ea typeface="ＭＳ Ｐゴシック" charset="0"/>
                <a:cs typeface="ＭＳ Ｐゴシック" charset="0"/>
              </a:rPr>
              <a:t>		</a:t>
            </a:r>
            <a:r>
              <a:rPr lang="en-US" sz="2000">
                <a:latin typeface="Arial Narrow" charset="0"/>
                <a:ea typeface="ＭＳ Ｐゴシック" charset="0"/>
                <a:cs typeface="ＭＳ Ｐゴシック" charset="0"/>
              </a:rPr>
              <a:t>if (|CUBES(</a:t>
            </a:r>
            <a:r>
              <a:rPr lang="en-US" sz="2000">
                <a:solidFill>
                  <a:schemeClr val="tx2"/>
                </a:solidFill>
                <a:latin typeface="Arial Narrow" charset="0"/>
                <a:ea typeface="ＭＳ Ｐゴシック" charset="0"/>
                <a:cs typeface="ＭＳ Ｐゴシック" charset="0"/>
              </a:rPr>
              <a:t>f,x</a:t>
            </a:r>
            <a:r>
              <a:rPr lang="en-US" sz="2000">
                <a:latin typeface="Arial Narrow" charset="0"/>
                <a:ea typeface="ＭＳ Ｐゴシック" charset="0"/>
                <a:cs typeface="ＭＳ Ｐゴシック" charset="0"/>
              </a:rPr>
              <a:t>)| </a:t>
            </a:r>
            <a:r>
              <a:rPr lang="en-US" sz="2000">
                <a:latin typeface="Arial Unicode MS" charset="0"/>
                <a:ea typeface="ＭＳ Ｐゴシック" charset="0"/>
                <a:cs typeface="Arial Unicode MS" charset="0"/>
              </a:rPr>
              <a:t>≥ </a:t>
            </a:r>
            <a:r>
              <a:rPr lang="en-US" sz="2000">
                <a:solidFill>
                  <a:schemeClr val="tx2"/>
                </a:solidFill>
                <a:latin typeface="Arial Unicode MS" charset="0"/>
                <a:ea typeface="ＭＳ Ｐゴシック" charset="0"/>
                <a:cs typeface="Arial Unicode MS" charset="0"/>
              </a:rPr>
              <a:t>2</a:t>
            </a:r>
            <a:r>
              <a:rPr lang="en-US" sz="2000">
                <a:latin typeface="Arial Unicode MS" charset="0"/>
                <a:ea typeface="ＭＳ Ｐゴシック" charset="0"/>
                <a:cs typeface="Arial Unicode MS" charset="0"/>
              </a:rPr>
              <a:t>) </a:t>
            </a:r>
            <a:r>
              <a:rPr lang="en-US" sz="2000">
                <a:latin typeface="Arial Narrow" charset="0"/>
                <a:ea typeface="ＭＳ Ｐゴシック" charset="0"/>
                <a:cs typeface="Arial Unicode MS" charset="0"/>
              </a:rPr>
              <a:t>{</a:t>
            </a:r>
          </a:p>
          <a:p>
            <a:pPr>
              <a:lnSpc>
                <a:spcPct val="100000"/>
              </a:lnSpc>
              <a:buFont typeface="Monotype Sorts" charset="0"/>
              <a:buNone/>
            </a:pPr>
            <a:r>
              <a:rPr lang="en-US" sz="2000">
                <a:latin typeface="Arial Narrow" charset="0"/>
                <a:ea typeface="ＭＳ Ｐゴシック" charset="0"/>
                <a:cs typeface="Arial Unicode MS" charset="0"/>
              </a:rPr>
              <a:t>			</a:t>
            </a:r>
            <a:r>
              <a:rPr lang="en-US" sz="2000">
                <a:solidFill>
                  <a:schemeClr val="tx2"/>
                </a:solidFill>
                <a:latin typeface="Arial Narrow" charset="0"/>
                <a:ea typeface="ＭＳ Ｐゴシック" charset="0"/>
                <a:cs typeface="Arial Unicode MS" charset="0"/>
              </a:rPr>
              <a:t>C</a:t>
            </a:r>
            <a:r>
              <a:rPr lang="en-US" sz="2000">
                <a:latin typeface="Arial Narrow" charset="0"/>
                <a:ea typeface="ＭＳ Ｐゴシック" charset="0"/>
                <a:cs typeface="Arial Unicode MS" charset="0"/>
              </a:rPr>
              <a:t> = maximal cube containing </a:t>
            </a:r>
            <a:r>
              <a:rPr lang="en-US" sz="2000">
                <a:solidFill>
                  <a:schemeClr val="tx2"/>
                </a:solidFill>
                <a:latin typeface="Arial Narrow" charset="0"/>
                <a:ea typeface="ＭＳ Ｐゴシック" charset="0"/>
                <a:cs typeface="Arial Unicode MS" charset="0"/>
              </a:rPr>
              <a:t>x</a:t>
            </a:r>
            <a:r>
              <a:rPr lang="en-US" sz="2000">
                <a:latin typeface="Arial Narrow" charset="0"/>
                <a:ea typeface="ＭＳ Ｐゴシック" charset="0"/>
                <a:cs typeface="Arial Unicode MS" charset="0"/>
              </a:rPr>
              <a:t>,  s.t. CUBES(</a:t>
            </a:r>
            <a:r>
              <a:rPr lang="en-US" sz="2000">
                <a:solidFill>
                  <a:schemeClr val="tx2"/>
                </a:solidFill>
                <a:latin typeface="Arial Narrow" charset="0"/>
                <a:ea typeface="ＭＳ Ｐゴシック" charset="0"/>
                <a:cs typeface="Arial Unicode MS" charset="0"/>
              </a:rPr>
              <a:t>f,C</a:t>
            </a:r>
            <a:r>
              <a:rPr lang="en-US" sz="2000">
                <a:latin typeface="Arial Narrow" charset="0"/>
                <a:ea typeface="ＭＳ Ｐゴシック" charset="0"/>
                <a:cs typeface="Arial Unicode MS" charset="0"/>
              </a:rPr>
              <a:t>) = CUBES(</a:t>
            </a:r>
            <a:r>
              <a:rPr lang="en-US" sz="2000">
                <a:solidFill>
                  <a:schemeClr val="tx2"/>
                </a:solidFill>
                <a:latin typeface="Arial Narrow" charset="0"/>
                <a:ea typeface="ＭＳ Ｐゴシック" charset="0"/>
                <a:cs typeface="Arial Unicode MS" charset="0"/>
              </a:rPr>
              <a:t>f,x</a:t>
            </a:r>
            <a:r>
              <a:rPr lang="en-US" sz="2000">
                <a:latin typeface="Arial Narrow" charset="0"/>
                <a:ea typeface="ＭＳ Ｐゴシック" charset="0"/>
                <a:cs typeface="Arial Unicode MS" charset="0"/>
              </a:rPr>
              <a:t>);</a:t>
            </a:r>
          </a:p>
          <a:p>
            <a:pPr>
              <a:lnSpc>
                <a:spcPct val="100000"/>
              </a:lnSpc>
              <a:buFont typeface="Monotype Sorts" charset="0"/>
              <a:buNone/>
            </a:pPr>
            <a:r>
              <a:rPr lang="en-US" sz="2000">
                <a:latin typeface="Arial Narrow" charset="0"/>
                <a:ea typeface="ＭＳ Ｐゴシック" charset="0"/>
                <a:cs typeface="Arial Unicode MS" charset="0"/>
              </a:rPr>
              <a:t>			</a:t>
            </a:r>
            <a:r>
              <a:rPr lang="en-US" sz="2000">
                <a:solidFill>
                  <a:schemeClr val="tx2"/>
                </a:solidFill>
                <a:latin typeface="Arial Narrow" charset="0"/>
                <a:ea typeface="ＭＳ Ｐゴシック" charset="0"/>
                <a:cs typeface="Arial Unicode MS" charset="0"/>
              </a:rPr>
              <a:t>K = K </a:t>
            </a:r>
            <a:r>
              <a:rPr lang="en-US" sz="2000">
                <a:latin typeface="Arial Unicode MS" charset="0"/>
                <a:ea typeface="ＭＳ Ｐゴシック" charset="0"/>
                <a:cs typeface="Arial Unicode MS" charset="0"/>
              </a:rPr>
              <a:t>U </a:t>
            </a:r>
            <a:r>
              <a:rPr lang="en-US" sz="2000" i="1">
                <a:latin typeface="Arial Narrow" charset="0"/>
                <a:ea typeface="ＭＳ Ｐゴシック" charset="0"/>
                <a:cs typeface="Arial Unicode MS" charset="0"/>
              </a:rPr>
              <a:t>R_KERNELS</a:t>
            </a:r>
            <a:r>
              <a:rPr lang="en-US" sz="2000">
                <a:latin typeface="Arial Narrow" charset="0"/>
                <a:ea typeface="ＭＳ Ｐゴシック" charset="0"/>
                <a:cs typeface="Arial Unicode MS" charset="0"/>
              </a:rPr>
              <a:t>(</a:t>
            </a:r>
            <a:r>
              <a:rPr lang="en-US" sz="2000">
                <a:solidFill>
                  <a:schemeClr val="tx2"/>
                </a:solidFill>
                <a:latin typeface="Arial Narrow" charset="0"/>
                <a:ea typeface="ＭＳ Ｐゴシック" charset="0"/>
                <a:cs typeface="Arial Unicode MS" charset="0"/>
              </a:rPr>
              <a:t>f / C</a:t>
            </a:r>
            <a:r>
              <a:rPr lang="en-US" sz="2000">
                <a:latin typeface="Arial Narrow" charset="0"/>
                <a:ea typeface="ＭＳ Ｐゴシック" charset="0"/>
                <a:cs typeface="Arial Unicode MS" charset="0"/>
              </a:rPr>
              <a:t>);</a:t>
            </a:r>
          </a:p>
          <a:p>
            <a:pPr>
              <a:lnSpc>
                <a:spcPct val="100000"/>
              </a:lnSpc>
              <a:buFont typeface="Monotype Sorts" charset="0"/>
              <a:buNone/>
            </a:pPr>
            <a:r>
              <a:rPr lang="en-US" sz="2000" i="1">
                <a:latin typeface="Arial Narrow" charset="0"/>
                <a:ea typeface="ＭＳ Ｐゴシック" charset="0"/>
                <a:cs typeface="Arial Unicode MS" charset="0"/>
              </a:rPr>
              <a:t>		</a:t>
            </a:r>
            <a:r>
              <a:rPr lang="en-US" sz="2000">
                <a:latin typeface="Arial Narrow" charset="0"/>
                <a:ea typeface="ＭＳ Ｐゴシック" charset="0"/>
                <a:cs typeface="Arial Unicode MS" charset="0"/>
              </a:rPr>
              <a:t>}</a:t>
            </a:r>
          </a:p>
          <a:p>
            <a:pPr>
              <a:lnSpc>
                <a:spcPct val="100000"/>
              </a:lnSpc>
              <a:buFont typeface="Monotype Sorts" charset="0"/>
              <a:buNone/>
            </a:pPr>
            <a:r>
              <a:rPr lang="en-US" sz="2000">
                <a:latin typeface="Arial Narrow" charset="0"/>
                <a:ea typeface="ＭＳ Ｐゴシック" charset="0"/>
                <a:cs typeface="Arial Unicode MS" charset="0"/>
              </a:rPr>
              <a:t>	}</a:t>
            </a:r>
          </a:p>
          <a:p>
            <a:pPr>
              <a:lnSpc>
                <a:spcPct val="100000"/>
              </a:lnSpc>
              <a:buFont typeface="Monotype Sorts" charset="0"/>
              <a:buNone/>
            </a:pPr>
            <a:r>
              <a:rPr lang="en-US" sz="2000">
                <a:latin typeface="Arial Narrow" charset="0"/>
                <a:ea typeface="ＭＳ Ｐゴシック" charset="0"/>
                <a:cs typeface="Arial Unicode MS" charset="0"/>
              </a:rPr>
              <a:t>	 </a:t>
            </a:r>
            <a:r>
              <a:rPr lang="en-US" sz="2000">
                <a:solidFill>
                  <a:schemeClr val="tx2"/>
                </a:solidFill>
                <a:latin typeface="Arial Narrow" charset="0"/>
                <a:ea typeface="ＭＳ Ｐゴシック" charset="0"/>
                <a:cs typeface="Arial Unicode MS" charset="0"/>
              </a:rPr>
              <a:t>K = K </a:t>
            </a:r>
            <a:r>
              <a:rPr lang="en-US" sz="2000">
                <a:solidFill>
                  <a:schemeClr val="tx2"/>
                </a:solidFill>
                <a:latin typeface="Arial Unicode MS" charset="0"/>
                <a:ea typeface="ＭＳ Ｐゴシック" charset="0"/>
                <a:cs typeface="Arial Unicode MS" charset="0"/>
              </a:rPr>
              <a:t>U </a:t>
            </a:r>
            <a:r>
              <a:rPr lang="en-US" sz="2000">
                <a:solidFill>
                  <a:schemeClr val="tx2"/>
                </a:solidFill>
                <a:latin typeface="Arial Narrow" charset="0"/>
                <a:ea typeface="ＭＳ Ｐゴシック" charset="0"/>
                <a:cs typeface="Arial Unicode MS" charset="0"/>
              </a:rPr>
              <a:t>f;</a:t>
            </a:r>
          </a:p>
          <a:p>
            <a:pPr>
              <a:lnSpc>
                <a:spcPct val="100000"/>
              </a:lnSpc>
              <a:buFont typeface="Monotype Sorts" charset="0"/>
              <a:buNone/>
            </a:pPr>
            <a:r>
              <a:rPr lang="en-US" sz="2000">
                <a:latin typeface="Arial Narrow" charset="0"/>
                <a:ea typeface="ＭＳ Ｐゴシック" charset="0"/>
                <a:cs typeface="Arial Unicode MS" charset="0"/>
              </a:rPr>
              <a:t>	return(</a:t>
            </a:r>
            <a:r>
              <a:rPr lang="en-US" sz="2000">
                <a:solidFill>
                  <a:schemeClr val="tx2"/>
                </a:solidFill>
                <a:latin typeface="Arial Narrow" charset="0"/>
                <a:ea typeface="ＭＳ Ｐゴシック" charset="0"/>
                <a:cs typeface="Arial Unicode MS" charset="0"/>
              </a:rPr>
              <a:t>K</a:t>
            </a:r>
            <a:r>
              <a:rPr lang="en-US" sz="2000">
                <a:latin typeface="Arial Narrow" charset="0"/>
                <a:ea typeface="ＭＳ Ｐゴシック" charset="0"/>
                <a:cs typeface="Arial Unicode MS" charset="0"/>
              </a:rPr>
              <a:t>);</a:t>
            </a:r>
          </a:p>
          <a:p>
            <a:pPr>
              <a:lnSpc>
                <a:spcPct val="100000"/>
              </a:lnSpc>
              <a:buFont typeface="Monotype Sorts" charset="0"/>
              <a:buNone/>
            </a:pPr>
            <a:r>
              <a:rPr lang="en-US" sz="2000">
                <a:latin typeface="Arial Narrow" charset="0"/>
                <a:ea typeface="ＭＳ Ｐゴシック" charset="0"/>
                <a:cs typeface="Arial Unicode MS" charset="0"/>
              </a:rPr>
              <a:t>}</a:t>
            </a:r>
          </a:p>
          <a:p>
            <a:pPr>
              <a:lnSpc>
                <a:spcPct val="100000"/>
              </a:lnSpc>
              <a:buFont typeface="Monotype Sorts" charset="0"/>
              <a:buNone/>
            </a:pPr>
            <a:endParaRPr lang="en-US" sz="2000">
              <a:latin typeface="Arial Narrow" charset="0"/>
              <a:ea typeface="ＭＳ Ｐゴシック" charset="0"/>
              <a:cs typeface="Arial Unicode MS"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210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1210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1210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1210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1210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1210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412102">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12102">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12102">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412102">
                                            <p:txEl>
                                              <p:pRg st="9" end="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1210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0854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1F717F93-4930-604E-8D80-F7D0A6408400}" type="slidenum">
              <a:rPr lang="en-US" sz="1400" b="0" i="0"/>
              <a:pPr/>
              <a:t>46</a:t>
            </a:fld>
            <a:endParaRPr lang="en-US" sz="1400" b="0" i="0"/>
          </a:p>
        </p:txBody>
      </p:sp>
      <p:sp>
        <p:nvSpPr>
          <p:cNvPr id="10854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Analysis</a:t>
            </a:r>
          </a:p>
        </p:txBody>
      </p:sp>
      <p:sp>
        <p:nvSpPr>
          <p:cNvPr id="108549"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The recursive algorithm does some redundant computation in the recursion</a:t>
            </a:r>
          </a:p>
          <a:p>
            <a:pPr lvl="1"/>
            <a:r>
              <a:rPr lang="en-US" dirty="0">
                <a:latin typeface="Arial Narrow" charset="0"/>
                <a:ea typeface="ＭＳ Ｐゴシック" charset="0"/>
              </a:rPr>
              <a:t>Example</a:t>
            </a:r>
          </a:p>
          <a:p>
            <a:pPr lvl="2"/>
            <a:r>
              <a:rPr lang="en-US" dirty="0">
                <a:latin typeface="Arial Narrow" charset="0"/>
                <a:ea typeface="ＭＳ Ｐゴシック" charset="0"/>
              </a:rPr>
              <a:t>Divide by </a:t>
            </a:r>
            <a:r>
              <a:rPr lang="en-US" dirty="0">
                <a:solidFill>
                  <a:schemeClr val="tx2"/>
                </a:solidFill>
                <a:latin typeface="Arial Narrow" charset="0"/>
                <a:ea typeface="ＭＳ Ｐゴシック" charset="0"/>
              </a:rPr>
              <a:t>a</a:t>
            </a:r>
            <a:r>
              <a:rPr lang="en-US" dirty="0">
                <a:latin typeface="Arial Narrow" charset="0"/>
                <a:ea typeface="ＭＳ Ｐゴシック" charset="0"/>
              </a:rPr>
              <a:t> and then by </a:t>
            </a:r>
            <a:r>
              <a:rPr lang="en-US" dirty="0">
                <a:solidFill>
                  <a:schemeClr val="tx2"/>
                </a:solidFill>
                <a:latin typeface="Arial Narrow" charset="0"/>
                <a:ea typeface="ＭＳ Ｐゴシック" charset="0"/>
              </a:rPr>
              <a:t>b</a:t>
            </a:r>
          </a:p>
          <a:p>
            <a:pPr lvl="2"/>
            <a:r>
              <a:rPr lang="en-US" dirty="0">
                <a:latin typeface="Arial Narrow" charset="0"/>
                <a:ea typeface="ＭＳ Ｐゴシック" charset="0"/>
              </a:rPr>
              <a:t>Divide by </a:t>
            </a:r>
            <a:r>
              <a:rPr lang="en-US" dirty="0">
                <a:solidFill>
                  <a:schemeClr val="tx2"/>
                </a:solidFill>
                <a:latin typeface="Arial Narrow" charset="0"/>
                <a:ea typeface="ＭＳ Ｐゴシック" charset="0"/>
              </a:rPr>
              <a:t>b</a:t>
            </a:r>
            <a:r>
              <a:rPr lang="en-US" dirty="0">
                <a:latin typeface="Arial Narrow" charset="0"/>
                <a:ea typeface="ＭＳ Ｐゴシック" charset="0"/>
              </a:rPr>
              <a:t> and then by </a:t>
            </a:r>
            <a:r>
              <a:rPr lang="en-US" dirty="0">
                <a:solidFill>
                  <a:schemeClr val="tx2"/>
                </a:solidFill>
                <a:latin typeface="Arial Narrow" charset="0"/>
                <a:ea typeface="ＭＳ Ｐゴシック" charset="0"/>
              </a:rPr>
              <a:t>a</a:t>
            </a:r>
          </a:p>
          <a:p>
            <a:pPr lvl="1"/>
            <a:r>
              <a:rPr lang="en-US" dirty="0">
                <a:latin typeface="Arial Narrow" charset="0"/>
                <a:ea typeface="ＭＳ Ｐゴシック" charset="0"/>
              </a:rPr>
              <a:t>Obtain duplicate kernels</a:t>
            </a:r>
          </a:p>
          <a:p>
            <a:r>
              <a:rPr lang="en-US" dirty="0">
                <a:latin typeface="Arial Narrow" charset="0"/>
                <a:ea typeface="ＭＳ Ｐゴシック" charset="0"/>
                <a:cs typeface="ＭＳ Ｐゴシック" charset="0"/>
              </a:rPr>
              <a:t>Improvement</a:t>
            </a:r>
          </a:p>
          <a:p>
            <a:pPr lvl="1"/>
            <a:r>
              <a:rPr lang="en-US" dirty="0">
                <a:latin typeface="Arial Narrow" charset="0"/>
                <a:ea typeface="ＭＳ Ｐゴシック" charset="0"/>
              </a:rPr>
              <a:t>Exploit commutativity of multiplication</a:t>
            </a:r>
          </a:p>
          <a:p>
            <a:pPr lvl="1"/>
            <a:r>
              <a:rPr lang="en-US" dirty="0">
                <a:latin typeface="Arial Narrow" charset="0"/>
                <a:ea typeface="ＭＳ Ｐゴシック" charset="0"/>
              </a:rPr>
              <a:t>Keep a </a:t>
            </a:r>
            <a:r>
              <a:rPr lang="en-US" dirty="0">
                <a:solidFill>
                  <a:schemeClr val="tx2"/>
                </a:solidFill>
                <a:latin typeface="Arial Narrow" charset="0"/>
                <a:ea typeface="ＭＳ Ｐゴシック" charset="0"/>
              </a:rPr>
              <a:t>pointer</a:t>
            </a:r>
            <a:r>
              <a:rPr lang="en-US" dirty="0">
                <a:latin typeface="Arial Narrow" charset="0"/>
                <a:ea typeface="ＭＳ Ｐゴシック" charset="0"/>
              </a:rPr>
              <a:t> to the literals used so far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1059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049FB8B8-3727-1641-9660-FB4B8AB58C65}" type="slidenum">
              <a:rPr lang="en-US" sz="1400" b="0" i="0"/>
              <a:pPr/>
              <a:t>47</a:t>
            </a:fld>
            <a:endParaRPr lang="en-US" sz="1400" b="0" i="0"/>
          </a:p>
        </p:txBody>
      </p:sp>
      <p:sp>
        <p:nvSpPr>
          <p:cNvPr id="11059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Recursive kernel computation</a:t>
            </a:r>
          </a:p>
        </p:txBody>
      </p:sp>
      <p:sp>
        <p:nvSpPr>
          <p:cNvPr id="1415176" name="Rectangle 8"/>
          <p:cNvSpPr>
            <a:spLocks noChangeArrowheads="1"/>
          </p:cNvSpPr>
          <p:nvPr/>
        </p:nvSpPr>
        <p:spPr bwMode="auto">
          <a:xfrm>
            <a:off x="147638" y="1009650"/>
            <a:ext cx="8847137" cy="5295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p>
            <a:pPr algn="l"/>
            <a:r>
              <a:rPr lang="en-US"/>
              <a:t>KERNELS(</a:t>
            </a:r>
            <a:r>
              <a:rPr lang="en-US" i="0">
                <a:solidFill>
                  <a:schemeClr val="tx2"/>
                </a:solidFill>
              </a:rPr>
              <a:t>f,j</a:t>
            </a:r>
            <a:r>
              <a:rPr lang="en-US"/>
              <a:t>){</a:t>
            </a:r>
          </a:p>
          <a:p>
            <a:pPr algn="l"/>
            <a:r>
              <a:rPr lang="en-US" i="0"/>
              <a:t>	</a:t>
            </a:r>
            <a:r>
              <a:rPr lang="en-US" i="0">
                <a:solidFill>
                  <a:schemeClr val="tx2"/>
                </a:solidFill>
              </a:rPr>
              <a:t>K = Ø;</a:t>
            </a:r>
          </a:p>
          <a:p>
            <a:pPr algn="l"/>
            <a:r>
              <a:rPr lang="en-US" i="0"/>
              <a:t>     	for </a:t>
            </a:r>
            <a:r>
              <a:rPr lang="en-US" i="0">
                <a:solidFill>
                  <a:schemeClr val="tx2"/>
                </a:solidFill>
              </a:rPr>
              <a:t>i</a:t>
            </a:r>
            <a:r>
              <a:rPr lang="en-US" i="0"/>
              <a:t> = </a:t>
            </a:r>
            <a:r>
              <a:rPr lang="en-US" i="0">
                <a:solidFill>
                  <a:schemeClr val="tx2"/>
                </a:solidFill>
              </a:rPr>
              <a:t>j </a:t>
            </a:r>
            <a:r>
              <a:rPr lang="en-US" i="0"/>
              <a:t>to </a:t>
            </a:r>
            <a:r>
              <a:rPr lang="en-US" i="0">
                <a:solidFill>
                  <a:schemeClr val="tx2"/>
                </a:solidFill>
              </a:rPr>
              <a:t>n</a:t>
            </a:r>
            <a:r>
              <a:rPr lang="en-US" i="0"/>
              <a:t>  </a:t>
            </a:r>
            <a:r>
              <a:rPr lang="en-US"/>
              <a:t>{</a:t>
            </a:r>
          </a:p>
          <a:p>
            <a:pPr algn="l"/>
            <a:r>
              <a:rPr lang="en-US"/>
              <a:t>		</a:t>
            </a:r>
            <a:r>
              <a:rPr lang="en-US" i="0"/>
              <a:t>if (|CUBES(</a:t>
            </a:r>
            <a:r>
              <a:rPr lang="en-US" i="0">
                <a:solidFill>
                  <a:schemeClr val="tx2"/>
                </a:solidFill>
              </a:rPr>
              <a:t>f,x</a:t>
            </a:r>
            <a:r>
              <a:rPr lang="en-US" i="0" baseline="-25000">
                <a:solidFill>
                  <a:schemeClr val="tx2"/>
                </a:solidFill>
              </a:rPr>
              <a:t>i</a:t>
            </a:r>
            <a:r>
              <a:rPr lang="en-US" i="0"/>
              <a:t>)| ≥ </a:t>
            </a:r>
            <a:r>
              <a:rPr lang="en-US" i="0">
                <a:solidFill>
                  <a:schemeClr val="tx2"/>
                </a:solidFill>
              </a:rPr>
              <a:t>2</a:t>
            </a:r>
            <a:r>
              <a:rPr lang="en-US" i="0"/>
              <a:t>) {</a:t>
            </a:r>
          </a:p>
          <a:p>
            <a:pPr algn="l"/>
            <a:r>
              <a:rPr lang="en-US" i="0"/>
              <a:t>			</a:t>
            </a:r>
            <a:r>
              <a:rPr lang="en-US" i="0">
                <a:solidFill>
                  <a:schemeClr val="tx2"/>
                </a:solidFill>
              </a:rPr>
              <a:t>C</a:t>
            </a:r>
            <a:r>
              <a:rPr lang="en-US" i="0"/>
              <a:t> = maximal cube containing </a:t>
            </a:r>
            <a:r>
              <a:rPr lang="en-US" i="0">
                <a:solidFill>
                  <a:schemeClr val="tx2"/>
                </a:solidFill>
              </a:rPr>
              <a:t>x</a:t>
            </a:r>
            <a:r>
              <a:rPr lang="en-US" i="0" baseline="-25000">
                <a:solidFill>
                  <a:schemeClr val="tx2"/>
                </a:solidFill>
              </a:rPr>
              <a:t>i</a:t>
            </a:r>
            <a:r>
              <a:rPr lang="en-US" i="0">
                <a:solidFill>
                  <a:schemeClr val="tx2"/>
                </a:solidFill>
              </a:rPr>
              <a:t>,</a:t>
            </a:r>
          </a:p>
          <a:p>
            <a:pPr algn="l"/>
            <a:r>
              <a:rPr lang="en-US" i="0"/>
              <a:t>			s.t. CUBES(</a:t>
            </a:r>
            <a:r>
              <a:rPr lang="en-US" i="0">
                <a:solidFill>
                  <a:schemeClr val="tx2"/>
                </a:solidFill>
              </a:rPr>
              <a:t>f,C</a:t>
            </a:r>
            <a:r>
              <a:rPr lang="en-US" i="0"/>
              <a:t>) = CUBES(</a:t>
            </a:r>
            <a:r>
              <a:rPr lang="en-US" i="0">
                <a:solidFill>
                  <a:schemeClr val="tx2"/>
                </a:solidFill>
              </a:rPr>
              <a:t>f,x</a:t>
            </a:r>
            <a:r>
              <a:rPr lang="en-US" i="0" baseline="-25000">
                <a:solidFill>
                  <a:schemeClr val="tx2"/>
                </a:solidFill>
              </a:rPr>
              <a:t>i</a:t>
            </a:r>
            <a:r>
              <a:rPr lang="en-US" i="0"/>
              <a:t>);</a:t>
            </a:r>
          </a:p>
          <a:p>
            <a:pPr algn="l"/>
            <a:r>
              <a:rPr lang="en-US" i="0"/>
              <a:t>			if (</a:t>
            </a:r>
            <a:r>
              <a:rPr lang="en-US" i="0">
                <a:solidFill>
                  <a:schemeClr val="tx2"/>
                </a:solidFill>
              </a:rPr>
              <a:t>C</a:t>
            </a:r>
            <a:r>
              <a:rPr lang="en-US" i="0"/>
              <a:t> has no variable </a:t>
            </a:r>
            <a:r>
              <a:rPr lang="en-US" i="0">
                <a:solidFill>
                  <a:schemeClr val="tx2"/>
                </a:solidFill>
              </a:rPr>
              <a:t>x</a:t>
            </a:r>
            <a:r>
              <a:rPr lang="en-US" i="0" baseline="-25000">
                <a:solidFill>
                  <a:schemeClr val="tx2"/>
                </a:solidFill>
              </a:rPr>
              <a:t>k</a:t>
            </a:r>
            <a:r>
              <a:rPr lang="en-US" i="0">
                <a:solidFill>
                  <a:schemeClr val="tx2"/>
                </a:solidFill>
              </a:rPr>
              <a:t> , k &lt; i </a:t>
            </a:r>
            <a:r>
              <a:rPr lang="en-US" i="0"/>
              <a:t>)</a:t>
            </a:r>
          </a:p>
          <a:p>
            <a:pPr algn="l"/>
            <a:r>
              <a:rPr lang="en-US" i="0"/>
              <a:t>				</a:t>
            </a:r>
            <a:r>
              <a:rPr lang="en-US" i="0">
                <a:solidFill>
                  <a:schemeClr val="tx2"/>
                </a:solidFill>
              </a:rPr>
              <a:t>K = K </a:t>
            </a:r>
            <a:r>
              <a:rPr lang="en-US" i="0">
                <a:ea typeface="ヒラギノ角ゴ Pro W3" charset="0"/>
                <a:cs typeface="ヒラギノ角ゴ Pro W3" charset="0"/>
              </a:rPr>
              <a:t>U </a:t>
            </a:r>
            <a:r>
              <a:rPr lang="en-US">
                <a:ea typeface="ヒラギノ角ゴ Pro W3" charset="0"/>
                <a:cs typeface="ヒラギノ角ゴ Pro W3" charset="0"/>
              </a:rPr>
              <a:t>KERNELS</a:t>
            </a:r>
            <a:r>
              <a:rPr lang="en-US" i="0">
                <a:ea typeface="ヒラギノ角ゴ Pro W3" charset="0"/>
                <a:cs typeface="ヒラギノ角ゴ Pro W3" charset="0"/>
              </a:rPr>
              <a:t>( </a:t>
            </a:r>
            <a:r>
              <a:rPr lang="en-US" i="0">
                <a:solidFill>
                  <a:schemeClr val="tx2"/>
                </a:solidFill>
                <a:ea typeface="ヒラギノ角ゴ Pro W3" charset="0"/>
                <a:cs typeface="ヒラギノ角ゴ Pro W3" charset="0"/>
              </a:rPr>
              <a:t>f</a:t>
            </a:r>
            <a:r>
              <a:rPr lang="en-US" i="0">
                <a:ea typeface="ヒラギノ角ゴ Pro W3" charset="0"/>
                <a:cs typeface="ヒラギノ角ゴ Pro W3" charset="0"/>
              </a:rPr>
              <a:t> </a:t>
            </a:r>
            <a:r>
              <a:rPr lang="en-US" i="0">
                <a:solidFill>
                  <a:schemeClr val="tx2"/>
                </a:solidFill>
                <a:ea typeface="ヒラギノ角ゴ Pro W3" charset="0"/>
                <a:cs typeface="ヒラギノ角ゴ Pro W3" charset="0"/>
              </a:rPr>
              <a:t>/ C ,i+1</a:t>
            </a:r>
            <a:r>
              <a:rPr lang="en-US" i="0">
                <a:ea typeface="ヒラギノ角ゴ Pro W3" charset="0"/>
                <a:cs typeface="ヒラギノ角ゴ Pro W3" charset="0"/>
              </a:rPr>
              <a:t>);</a:t>
            </a:r>
          </a:p>
          <a:p>
            <a:pPr algn="l"/>
            <a:r>
              <a:rPr lang="en-US">
                <a:ea typeface="ヒラギノ角ゴ Pro W3" charset="0"/>
                <a:cs typeface="ヒラギノ角ゴ Pro W3" charset="0"/>
              </a:rPr>
              <a:t>		</a:t>
            </a:r>
            <a:r>
              <a:rPr lang="en-US" i="0">
                <a:ea typeface="ヒラギノ角ゴ Pro W3" charset="0"/>
                <a:cs typeface="ヒラギノ角ゴ Pro W3" charset="0"/>
              </a:rPr>
              <a:t>}</a:t>
            </a:r>
          </a:p>
          <a:p>
            <a:pPr algn="l"/>
            <a:r>
              <a:rPr lang="en-US" i="0">
                <a:ea typeface="ヒラギノ角ゴ Pro W3" charset="0"/>
                <a:cs typeface="ヒラギノ角ゴ Pro W3" charset="0"/>
              </a:rPr>
              <a:t>	}</a:t>
            </a:r>
          </a:p>
          <a:p>
            <a:pPr algn="l"/>
            <a:r>
              <a:rPr lang="en-US" i="0">
                <a:ea typeface="ヒラギノ角ゴ Pro W3" charset="0"/>
                <a:cs typeface="ヒラギノ角ゴ Pro W3" charset="0"/>
              </a:rPr>
              <a:t>	</a:t>
            </a:r>
            <a:r>
              <a:rPr lang="en-US" i="0">
                <a:solidFill>
                  <a:schemeClr val="tx2"/>
                </a:solidFill>
                <a:ea typeface="ヒラギノ角ゴ Pro W3" charset="0"/>
                <a:cs typeface="ヒラギノ角ゴ Pro W3" charset="0"/>
              </a:rPr>
              <a:t>K = K U f;</a:t>
            </a:r>
          </a:p>
          <a:p>
            <a:pPr algn="l"/>
            <a:r>
              <a:rPr lang="en-US" i="0">
                <a:ea typeface="ヒラギノ角ゴ Pro W3" charset="0"/>
                <a:cs typeface="ヒラギノ角ゴ Pro W3" charset="0"/>
              </a:rPr>
              <a:t>	return(</a:t>
            </a:r>
            <a:r>
              <a:rPr lang="en-US" i="0">
                <a:solidFill>
                  <a:schemeClr val="tx2"/>
                </a:solidFill>
                <a:ea typeface="ヒラギノ角ゴ Pro W3" charset="0"/>
                <a:cs typeface="ヒラギノ角ゴ Pro W3" charset="0"/>
              </a:rPr>
              <a:t>K</a:t>
            </a:r>
            <a:r>
              <a:rPr lang="en-US" i="0">
                <a:ea typeface="ヒラギノ角ゴ Pro W3" charset="0"/>
                <a:cs typeface="ヒラギノ角ゴ Pro W3" charset="0"/>
              </a:rPr>
              <a:t>);</a:t>
            </a:r>
          </a:p>
          <a:p>
            <a:pPr algn="l"/>
            <a:r>
              <a:rPr lang="en-US" i="0">
                <a:ea typeface="ヒラギノ角ゴ Pro W3" charset="0"/>
                <a:cs typeface="ヒラギノ角ゴ Pro W3" charset="0"/>
              </a:rPr>
              <a:t>}</a:t>
            </a:r>
          </a:p>
          <a:p>
            <a:pPr algn="l">
              <a:spcBef>
                <a:spcPct val="50000"/>
              </a:spcBef>
              <a:buClr>
                <a:srgbClr val="660066"/>
              </a:buClr>
              <a:buSzPct val="85000"/>
              <a:buFont typeface="Monotype Sorts" charset="0"/>
              <a:buNone/>
            </a:pPr>
            <a:endParaRPr lang="en-US" sz="2000" i="0">
              <a:cs typeface="Arial Unicode MS"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517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1517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1517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1517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15176">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15176">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15176">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15176">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415176">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15176">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415176">
                                            <p:txEl>
                                              <p:pRg st="10" end="10"/>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415176">
                                            <p:txEl>
                                              <p:pRg st="11" end="11"/>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1517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1264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0500434-629B-3B44-B8EF-A53556A77666}" type="slidenum">
              <a:rPr lang="en-US" sz="1400" b="0" i="0"/>
              <a:pPr/>
              <a:t>48</a:t>
            </a:fld>
            <a:endParaRPr lang="en-US" sz="1400" b="0" i="0"/>
          </a:p>
        </p:txBody>
      </p:sp>
      <p:sp>
        <p:nvSpPr>
          <p:cNvPr id="11264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417219" name="Rectangle 3"/>
          <p:cNvSpPr>
            <a:spLocks noGrp="1" noChangeArrowheads="1"/>
          </p:cNvSpPr>
          <p:nvPr>
            <p:ph type="body" idx="1"/>
          </p:nvPr>
        </p:nvSpPr>
        <p:spPr/>
        <p:txBody>
          <a:bodyPr/>
          <a:lstStyle/>
          <a:p>
            <a:pPr>
              <a:lnSpc>
                <a:spcPct val="105000"/>
              </a:lnSpc>
            </a:pPr>
            <a:r>
              <a:rPr lang="en-US" sz="2400">
                <a:solidFill>
                  <a:schemeClr val="tx2"/>
                </a:solidFill>
                <a:latin typeface="Arial Narrow" charset="0"/>
                <a:ea typeface="ＭＳ Ｐゴシック" charset="0"/>
                <a:cs typeface="ＭＳ Ｐゴシック" charset="0"/>
              </a:rPr>
              <a:t>f = ace + bce+ de + g</a:t>
            </a:r>
          </a:p>
          <a:p>
            <a:pPr>
              <a:lnSpc>
                <a:spcPct val="105000"/>
              </a:lnSpc>
            </a:pPr>
            <a:r>
              <a:rPr lang="en-US" sz="1800">
                <a:latin typeface="Arial Narrow" charset="0"/>
                <a:ea typeface="ＭＳ Ｐゴシック" charset="0"/>
                <a:cs typeface="ＭＳ Ｐゴシック" charset="0"/>
              </a:rPr>
              <a:t>Literals </a:t>
            </a:r>
            <a:r>
              <a:rPr lang="en-US" sz="1800">
                <a:solidFill>
                  <a:schemeClr val="tx2"/>
                </a:solidFill>
                <a:latin typeface="Arial Narrow" charset="0"/>
                <a:ea typeface="ＭＳ Ｐゴシック" charset="0"/>
                <a:cs typeface="ＭＳ Ｐゴシック" charset="0"/>
              </a:rPr>
              <a:t>a</a:t>
            </a:r>
            <a:r>
              <a:rPr lang="en-US" sz="1800">
                <a:latin typeface="Arial Narrow" charset="0"/>
                <a:ea typeface="ＭＳ Ｐゴシック" charset="0"/>
                <a:cs typeface="ＭＳ Ｐゴシック" charset="0"/>
              </a:rPr>
              <a:t> and </a:t>
            </a:r>
            <a:r>
              <a:rPr lang="en-US" sz="1800">
                <a:solidFill>
                  <a:schemeClr val="tx2"/>
                </a:solidFill>
                <a:latin typeface="Arial Narrow" charset="0"/>
                <a:ea typeface="ＭＳ Ｐゴシック" charset="0"/>
                <a:cs typeface="ＭＳ Ｐゴシック" charset="0"/>
              </a:rPr>
              <a:t>b</a:t>
            </a:r>
            <a:r>
              <a:rPr lang="en-US" sz="1800">
                <a:latin typeface="Arial Narrow" charset="0"/>
                <a:ea typeface="ＭＳ Ｐゴシック" charset="0"/>
                <a:cs typeface="ＭＳ Ｐゴシック" charset="0"/>
              </a:rPr>
              <a:t>. No action required</a:t>
            </a:r>
          </a:p>
          <a:p>
            <a:pPr>
              <a:lnSpc>
                <a:spcPct val="105000"/>
              </a:lnSpc>
            </a:pPr>
            <a:r>
              <a:rPr lang="en-US" sz="1800">
                <a:latin typeface="Arial Narrow" charset="0"/>
                <a:ea typeface="ＭＳ Ｐゴシック" charset="0"/>
                <a:cs typeface="ＭＳ Ｐゴシック" charset="0"/>
              </a:rPr>
              <a:t>Literal </a:t>
            </a:r>
            <a:r>
              <a:rPr lang="en-US" sz="1800">
                <a:solidFill>
                  <a:schemeClr val="tx2"/>
                </a:solidFill>
                <a:latin typeface="Arial Narrow" charset="0"/>
                <a:ea typeface="ＭＳ Ｐゴシック" charset="0"/>
                <a:cs typeface="ＭＳ Ｐゴシック" charset="0"/>
              </a:rPr>
              <a:t>c</a:t>
            </a:r>
            <a:r>
              <a:rPr lang="en-US" sz="1800">
                <a:latin typeface="Arial Narrow" charset="0"/>
                <a:ea typeface="ＭＳ Ｐゴシック" charset="0"/>
                <a:cs typeface="ＭＳ Ｐゴシック" charset="0"/>
              </a:rPr>
              <a:t>. Select cube </a:t>
            </a:r>
            <a:r>
              <a:rPr lang="en-US" sz="1800">
                <a:solidFill>
                  <a:schemeClr val="tx2"/>
                </a:solidFill>
                <a:latin typeface="Arial Narrow" charset="0"/>
                <a:ea typeface="ＭＳ Ｐゴシック" charset="0"/>
                <a:cs typeface="ＭＳ Ｐゴシック" charset="0"/>
              </a:rPr>
              <a:t>ce</a:t>
            </a:r>
          </a:p>
          <a:p>
            <a:pPr lvl="1">
              <a:lnSpc>
                <a:spcPct val="90000"/>
              </a:lnSpc>
            </a:pPr>
            <a:r>
              <a:rPr lang="en-US" sz="1600">
                <a:latin typeface="Arial Narrow" charset="0"/>
                <a:ea typeface="ＭＳ Ｐゴシック" charset="0"/>
              </a:rPr>
              <a:t>Recursive call with argument </a:t>
            </a:r>
            <a:r>
              <a:rPr lang="en-US" sz="1600">
                <a:solidFill>
                  <a:schemeClr val="tx2"/>
                </a:solidFill>
                <a:latin typeface="Arial Narrow" charset="0"/>
                <a:ea typeface="ＭＳ Ｐゴシック" charset="0"/>
              </a:rPr>
              <a:t>f/ce= a+b</a:t>
            </a:r>
            <a:r>
              <a:rPr lang="en-US" sz="1600">
                <a:latin typeface="Arial Narrow" charset="0"/>
                <a:ea typeface="ＭＳ Ｐゴシック" charset="0"/>
              </a:rPr>
              <a:t>. Pointer </a:t>
            </a:r>
            <a:r>
              <a:rPr lang="en-US" sz="1600">
                <a:solidFill>
                  <a:schemeClr val="tx2"/>
                </a:solidFill>
                <a:latin typeface="Arial Narrow" charset="0"/>
                <a:ea typeface="ＭＳ Ｐゴシック" charset="0"/>
              </a:rPr>
              <a:t>j = 3+1</a:t>
            </a:r>
          </a:p>
          <a:p>
            <a:pPr lvl="1">
              <a:lnSpc>
                <a:spcPct val="90000"/>
              </a:lnSpc>
            </a:pPr>
            <a:r>
              <a:rPr lang="en-US" sz="1600">
                <a:latin typeface="Arial Narrow" charset="0"/>
                <a:ea typeface="ＭＳ Ｐゴシック" charset="0"/>
              </a:rPr>
              <a:t>Call considers variables </a:t>
            </a:r>
            <a:r>
              <a:rPr lang="en-US" sz="1600">
                <a:solidFill>
                  <a:schemeClr val="tx2"/>
                </a:solidFill>
                <a:latin typeface="Arial Narrow" charset="0"/>
                <a:ea typeface="ＭＳ Ｐゴシック" charset="0"/>
              </a:rPr>
              <a:t>{d,e,g}.</a:t>
            </a:r>
            <a:r>
              <a:rPr lang="en-US" sz="1600">
                <a:latin typeface="Arial Narrow" charset="0"/>
                <a:ea typeface="ＭＳ Ｐゴシック" charset="0"/>
              </a:rPr>
              <a:t> No kernel.</a:t>
            </a:r>
          </a:p>
          <a:p>
            <a:pPr lvl="1">
              <a:lnSpc>
                <a:spcPct val="90000"/>
              </a:lnSpc>
            </a:pPr>
            <a:r>
              <a:rPr lang="en-US" sz="1600">
                <a:latin typeface="Arial Narrow" charset="0"/>
                <a:ea typeface="ＭＳ Ｐゴシック" charset="0"/>
              </a:rPr>
              <a:t>Adds </a:t>
            </a:r>
            <a:r>
              <a:rPr lang="en-US" sz="1600">
                <a:solidFill>
                  <a:schemeClr val="tx2"/>
                </a:solidFill>
                <a:latin typeface="Arial Narrow" charset="0"/>
                <a:ea typeface="ＭＳ Ｐゴシック" charset="0"/>
              </a:rPr>
              <a:t>a + b</a:t>
            </a:r>
            <a:r>
              <a:rPr lang="en-US" sz="1600">
                <a:latin typeface="Arial Narrow" charset="0"/>
                <a:ea typeface="ＭＳ Ｐゴシック" charset="0"/>
              </a:rPr>
              <a:t> to the kernel set at the last step.</a:t>
            </a:r>
          </a:p>
          <a:p>
            <a:pPr>
              <a:lnSpc>
                <a:spcPct val="105000"/>
              </a:lnSpc>
            </a:pPr>
            <a:r>
              <a:rPr lang="en-US" sz="1800">
                <a:latin typeface="Arial Narrow" charset="0"/>
                <a:ea typeface="ＭＳ Ｐゴシック" charset="0"/>
                <a:cs typeface="ＭＳ Ｐゴシック" charset="0"/>
              </a:rPr>
              <a:t>Literal </a:t>
            </a:r>
            <a:r>
              <a:rPr lang="en-US" sz="1800">
                <a:solidFill>
                  <a:schemeClr val="tx2"/>
                </a:solidFill>
                <a:latin typeface="Arial Narrow" charset="0"/>
                <a:ea typeface="ＭＳ Ｐゴシック" charset="0"/>
                <a:cs typeface="ＭＳ Ｐゴシック" charset="0"/>
              </a:rPr>
              <a:t>d</a:t>
            </a:r>
            <a:r>
              <a:rPr lang="en-US" sz="1800">
                <a:latin typeface="Arial Narrow" charset="0"/>
                <a:ea typeface="ＭＳ Ｐゴシック" charset="0"/>
                <a:cs typeface="ＭＳ Ｐゴシック" charset="0"/>
              </a:rPr>
              <a:t>. No action required.</a:t>
            </a:r>
          </a:p>
          <a:p>
            <a:pPr>
              <a:lnSpc>
                <a:spcPct val="105000"/>
              </a:lnSpc>
            </a:pPr>
            <a:r>
              <a:rPr lang="en-US" sz="1800">
                <a:latin typeface="Arial Narrow" charset="0"/>
                <a:ea typeface="ＭＳ Ｐゴシック" charset="0"/>
                <a:cs typeface="ＭＳ Ｐゴシック" charset="0"/>
              </a:rPr>
              <a:t>Literal </a:t>
            </a:r>
            <a:r>
              <a:rPr lang="en-US" sz="1800">
                <a:solidFill>
                  <a:schemeClr val="tx2"/>
                </a:solidFill>
                <a:latin typeface="Arial Narrow" charset="0"/>
                <a:ea typeface="ＭＳ Ｐゴシック" charset="0"/>
                <a:cs typeface="ＭＳ Ｐゴシック" charset="0"/>
              </a:rPr>
              <a:t>e</a:t>
            </a:r>
            <a:r>
              <a:rPr lang="en-US" sz="1800">
                <a:latin typeface="Arial Narrow" charset="0"/>
                <a:ea typeface="ＭＳ Ｐゴシック" charset="0"/>
                <a:cs typeface="ＭＳ Ｐゴシック" charset="0"/>
              </a:rPr>
              <a:t>. Select cube </a:t>
            </a:r>
            <a:r>
              <a:rPr lang="en-US" sz="1800">
                <a:solidFill>
                  <a:schemeClr val="tx2"/>
                </a:solidFill>
                <a:latin typeface="Arial Narrow" charset="0"/>
                <a:ea typeface="ＭＳ Ｐゴシック" charset="0"/>
                <a:cs typeface="ＭＳ Ｐゴシック" charset="0"/>
              </a:rPr>
              <a:t>e</a:t>
            </a:r>
          </a:p>
          <a:p>
            <a:pPr lvl="1">
              <a:lnSpc>
                <a:spcPct val="90000"/>
              </a:lnSpc>
            </a:pPr>
            <a:r>
              <a:rPr lang="en-US" sz="1600">
                <a:latin typeface="Arial Narrow" charset="0"/>
                <a:ea typeface="ＭＳ Ｐゴシック" charset="0"/>
              </a:rPr>
              <a:t>Recursive call with argument </a:t>
            </a:r>
            <a:r>
              <a:rPr lang="en-US" sz="1600">
                <a:solidFill>
                  <a:schemeClr val="tx2"/>
                </a:solidFill>
                <a:latin typeface="Arial Narrow" charset="0"/>
                <a:ea typeface="ＭＳ Ｐゴシック" charset="0"/>
              </a:rPr>
              <a:t>f/e = ac + bc + d.</a:t>
            </a:r>
            <a:r>
              <a:rPr lang="en-US" sz="1600">
                <a:latin typeface="Arial Narrow" charset="0"/>
                <a:ea typeface="ＭＳ Ｐゴシック" charset="0"/>
              </a:rPr>
              <a:t> Pointer </a:t>
            </a:r>
            <a:r>
              <a:rPr lang="en-US" sz="1600">
                <a:solidFill>
                  <a:schemeClr val="tx2"/>
                </a:solidFill>
                <a:latin typeface="Arial Narrow" charset="0"/>
                <a:ea typeface="ＭＳ Ｐゴシック" charset="0"/>
              </a:rPr>
              <a:t>j = 5+1</a:t>
            </a:r>
          </a:p>
          <a:p>
            <a:pPr lvl="1">
              <a:lnSpc>
                <a:spcPct val="90000"/>
              </a:lnSpc>
            </a:pPr>
            <a:r>
              <a:rPr lang="en-US" sz="1600">
                <a:latin typeface="Arial Narrow" charset="0"/>
                <a:ea typeface="ＭＳ Ｐゴシック" charset="0"/>
              </a:rPr>
              <a:t>Call considers variables </a:t>
            </a:r>
            <a:r>
              <a:rPr lang="en-US" sz="1600">
                <a:solidFill>
                  <a:schemeClr val="tx2"/>
                </a:solidFill>
                <a:latin typeface="Arial Narrow" charset="0"/>
                <a:ea typeface="ＭＳ Ｐゴシック" charset="0"/>
              </a:rPr>
              <a:t>{g}.</a:t>
            </a:r>
            <a:r>
              <a:rPr lang="en-US" sz="1600">
                <a:latin typeface="Arial Narrow" charset="0"/>
                <a:ea typeface="ＭＳ Ｐゴシック" charset="0"/>
              </a:rPr>
              <a:t> No Kernel</a:t>
            </a:r>
          </a:p>
          <a:p>
            <a:pPr lvl="1">
              <a:lnSpc>
                <a:spcPct val="90000"/>
              </a:lnSpc>
            </a:pPr>
            <a:r>
              <a:rPr lang="en-US" sz="1600">
                <a:latin typeface="Arial Narrow" charset="0"/>
                <a:ea typeface="ＭＳ Ｐゴシック" charset="0"/>
              </a:rPr>
              <a:t>Adds </a:t>
            </a:r>
            <a:r>
              <a:rPr lang="en-US" sz="1600">
                <a:solidFill>
                  <a:schemeClr val="tx2"/>
                </a:solidFill>
                <a:latin typeface="Arial Narrow" charset="0"/>
                <a:ea typeface="ＭＳ Ｐゴシック" charset="0"/>
              </a:rPr>
              <a:t>ac+bc+d</a:t>
            </a:r>
            <a:r>
              <a:rPr lang="en-US" sz="1600">
                <a:latin typeface="Arial Narrow" charset="0"/>
                <a:ea typeface="ＭＳ Ｐゴシック" charset="0"/>
              </a:rPr>
              <a:t> to the kernel set at the last step of recursion</a:t>
            </a:r>
          </a:p>
          <a:p>
            <a:pPr>
              <a:lnSpc>
                <a:spcPct val="90000"/>
              </a:lnSpc>
            </a:pPr>
            <a:r>
              <a:rPr lang="en-US" sz="1800">
                <a:latin typeface="Arial Narrow" charset="0"/>
                <a:ea typeface="ＭＳ Ｐゴシック" charset="0"/>
                <a:cs typeface="ＭＳ Ｐゴシック" charset="0"/>
              </a:rPr>
              <a:t>Literal </a:t>
            </a:r>
            <a:r>
              <a:rPr lang="en-US" sz="1800">
                <a:solidFill>
                  <a:schemeClr val="tx2"/>
                </a:solidFill>
                <a:latin typeface="Arial Narrow" charset="0"/>
                <a:ea typeface="ＭＳ Ｐゴシック" charset="0"/>
                <a:cs typeface="ＭＳ Ｐゴシック" charset="0"/>
              </a:rPr>
              <a:t>g</a:t>
            </a:r>
            <a:r>
              <a:rPr lang="en-US" sz="1800">
                <a:latin typeface="Arial Narrow" charset="0"/>
                <a:ea typeface="ＭＳ Ｐゴシック" charset="0"/>
                <a:cs typeface="ＭＳ Ｐゴシック" charset="0"/>
              </a:rPr>
              <a:t>. No action required</a:t>
            </a:r>
          </a:p>
          <a:p>
            <a:pPr>
              <a:lnSpc>
                <a:spcPct val="105000"/>
              </a:lnSpc>
            </a:pPr>
            <a:r>
              <a:rPr lang="en-US" sz="1800">
                <a:latin typeface="Arial Narrow" charset="0"/>
                <a:ea typeface="ＭＳ Ｐゴシック" charset="0"/>
                <a:cs typeface="ＭＳ Ｐゴシック" charset="0"/>
              </a:rPr>
              <a:t>Add </a:t>
            </a:r>
            <a:r>
              <a:rPr lang="en-US" sz="1800">
                <a:solidFill>
                  <a:schemeClr val="tx2"/>
                </a:solidFill>
                <a:latin typeface="Arial Narrow" charset="0"/>
                <a:ea typeface="ＭＳ Ｐゴシック" charset="0"/>
                <a:cs typeface="ＭＳ Ｐゴシック" charset="0"/>
              </a:rPr>
              <a:t>f = ace + bce + de + g</a:t>
            </a:r>
            <a:r>
              <a:rPr lang="en-US" sz="1800">
                <a:latin typeface="Arial Narrow" charset="0"/>
                <a:ea typeface="ＭＳ Ｐゴシック" charset="0"/>
                <a:cs typeface="ＭＳ Ｐゴシック" charset="0"/>
              </a:rPr>
              <a:t> to kernel set</a:t>
            </a:r>
          </a:p>
          <a:p>
            <a:pPr>
              <a:lnSpc>
                <a:spcPct val="105000"/>
              </a:lnSpc>
            </a:pPr>
            <a:r>
              <a:rPr lang="en-US" sz="1800">
                <a:solidFill>
                  <a:schemeClr val="tx2"/>
                </a:solidFill>
                <a:latin typeface="Arial Narrow" charset="0"/>
                <a:ea typeface="ＭＳ Ｐゴシック" charset="0"/>
                <a:cs typeface="ＭＳ Ｐゴシック" charset="0"/>
              </a:rPr>
              <a:t>K(f) = { (ace+bce+de+g),(ac+bc+d),(a+b)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721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1721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1721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1721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17219">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1721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17219">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17219">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17219">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17219">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17219">
                                            <p:txEl>
                                              <p:pRg st="11" end="11"/>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417219">
                                            <p:txEl>
                                              <p:pRg st="12" end="12"/>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41721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Footer Placeholder 4"/>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14691" name="Slide Number Placeholder 5"/>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E79F5DC-9CA4-3A4E-8D08-CF1E9159CCF4}" type="slidenum">
              <a:rPr lang="en-US" sz="1400" b="0" i="0"/>
              <a:pPr/>
              <a:t>49</a:t>
            </a:fld>
            <a:endParaRPr lang="en-US" sz="1400" b="0" i="0"/>
          </a:p>
        </p:txBody>
      </p:sp>
      <p:sp>
        <p:nvSpPr>
          <p:cNvPr id="11469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Matrix representation of kernels</a:t>
            </a:r>
          </a:p>
        </p:txBody>
      </p:sp>
      <p:sp>
        <p:nvSpPr>
          <p:cNvPr id="1418243" name="Rectangle 3"/>
          <p:cNvSpPr>
            <a:spLocks noGrp="1" noChangeArrowheads="1"/>
          </p:cNvSpPr>
          <p:nvPr>
            <p:ph type="body" sz="half" idx="1"/>
          </p:nvPr>
        </p:nvSpPr>
        <p:spPr>
          <a:xfrm>
            <a:off x="196850" y="1017588"/>
            <a:ext cx="4770438" cy="5268912"/>
          </a:xfrm>
        </p:spPr>
        <p:txBody>
          <a:bodyPr/>
          <a:lstStyle/>
          <a:p>
            <a:pPr marL="0" indent="0">
              <a:lnSpc>
                <a:spcPct val="75000"/>
              </a:lnSpc>
            </a:pPr>
            <a:r>
              <a:rPr lang="en-US">
                <a:solidFill>
                  <a:schemeClr val="tx2"/>
                </a:solidFill>
                <a:latin typeface="Arial Narrow" charset="0"/>
                <a:ea typeface="ＭＳ Ｐゴシック" charset="0"/>
                <a:cs typeface="ＭＳ Ｐゴシック" charset="0"/>
              </a:rPr>
              <a:t>f = ace + bce + de +g</a:t>
            </a:r>
          </a:p>
          <a:p>
            <a:pPr marL="0" indent="0">
              <a:lnSpc>
                <a:spcPct val="75000"/>
              </a:lnSpc>
            </a:pPr>
            <a:r>
              <a:rPr lang="en-US">
                <a:latin typeface="Arial Narrow" charset="0"/>
                <a:ea typeface="ＭＳ Ｐゴシック" charset="0"/>
                <a:cs typeface="ＭＳ Ｐゴシック" charset="0"/>
              </a:rPr>
              <a:t>Incidence matrix</a:t>
            </a:r>
          </a:p>
          <a:p>
            <a:pPr lvl="1">
              <a:lnSpc>
                <a:spcPct val="75000"/>
              </a:lnSpc>
            </a:pPr>
            <a:r>
              <a:rPr lang="en-US">
                <a:latin typeface="Arial Narrow" charset="0"/>
                <a:ea typeface="ＭＳ Ｐゴシック" charset="0"/>
              </a:rPr>
              <a:t>Cubes vs. variables</a:t>
            </a:r>
          </a:p>
          <a:p>
            <a:pPr marL="0" indent="0">
              <a:lnSpc>
                <a:spcPct val="75000"/>
              </a:lnSpc>
            </a:pPr>
            <a:r>
              <a:rPr lang="en-US">
                <a:latin typeface="Arial Narrow" charset="0"/>
                <a:ea typeface="ＭＳ Ｐゴシック" charset="0"/>
                <a:cs typeface="ＭＳ Ｐゴシック" charset="0"/>
              </a:rPr>
              <a:t>Rectangle</a:t>
            </a:r>
          </a:p>
          <a:p>
            <a:pPr lvl="1">
              <a:lnSpc>
                <a:spcPct val="75000"/>
              </a:lnSpc>
            </a:pPr>
            <a:r>
              <a:rPr lang="en-US">
                <a:latin typeface="Arial Narrow" charset="0"/>
                <a:ea typeface="ＭＳ Ｐゴシック" charset="0"/>
              </a:rPr>
              <a:t>Subset of rows/columns with all entries equal to 1</a:t>
            </a:r>
          </a:p>
          <a:p>
            <a:pPr marL="0" indent="0">
              <a:lnSpc>
                <a:spcPct val="75000"/>
              </a:lnSpc>
            </a:pPr>
            <a:r>
              <a:rPr lang="en-US">
                <a:latin typeface="Arial Narrow" charset="0"/>
                <a:ea typeface="ＭＳ Ｐゴシック" charset="0"/>
                <a:cs typeface="ＭＳ Ｐゴシック" charset="0"/>
              </a:rPr>
              <a:t>Prime rectangle</a:t>
            </a:r>
          </a:p>
          <a:p>
            <a:pPr lvl="1">
              <a:lnSpc>
                <a:spcPct val="75000"/>
              </a:lnSpc>
            </a:pPr>
            <a:r>
              <a:rPr lang="en-US">
                <a:latin typeface="Arial Narrow" charset="0"/>
                <a:ea typeface="ＭＳ Ｐゴシック" charset="0"/>
              </a:rPr>
              <a:t>Rectangle not included in another rectangle</a:t>
            </a:r>
          </a:p>
          <a:p>
            <a:pPr marL="0" indent="0">
              <a:lnSpc>
                <a:spcPct val="75000"/>
              </a:lnSpc>
            </a:pPr>
            <a:r>
              <a:rPr lang="en-US">
                <a:latin typeface="Arial Narrow" charset="0"/>
                <a:ea typeface="ＭＳ Ｐゴシック" charset="0"/>
                <a:cs typeface="ＭＳ Ｐゴシック" charset="0"/>
              </a:rPr>
              <a:t>A co-kernel is a prime   rectangle with at least two rows</a:t>
            </a:r>
          </a:p>
          <a:p>
            <a:pPr marL="0" indent="0">
              <a:lnSpc>
                <a:spcPct val="75000"/>
              </a:lnSpc>
            </a:pPr>
            <a:r>
              <a:rPr lang="en-US">
                <a:latin typeface="Arial Narrow" charset="0"/>
                <a:ea typeface="ＭＳ Ｐゴシック" charset="0"/>
                <a:cs typeface="ＭＳ Ｐゴシック" charset="0"/>
              </a:rPr>
              <a:t>Example:</a:t>
            </a:r>
          </a:p>
          <a:p>
            <a:pPr lvl="1">
              <a:lnSpc>
                <a:spcPct val="75000"/>
              </a:lnSpc>
            </a:pPr>
            <a:r>
              <a:rPr lang="en-US">
                <a:latin typeface="Arial Narrow" charset="0"/>
                <a:ea typeface="ＭＳ Ｐゴシック" charset="0"/>
              </a:rPr>
              <a:t>Prime rectangle </a:t>
            </a:r>
            <a:r>
              <a:rPr lang="en-US">
                <a:solidFill>
                  <a:schemeClr val="bg2"/>
                </a:solidFill>
                <a:latin typeface="Arial Narrow" charset="0"/>
                <a:ea typeface="ＭＳ Ｐゴシック" charset="0"/>
              </a:rPr>
              <a:t>({1,2},{3,5})</a:t>
            </a:r>
          </a:p>
          <a:p>
            <a:pPr lvl="1">
              <a:lnSpc>
                <a:spcPct val="75000"/>
              </a:lnSpc>
            </a:pPr>
            <a:r>
              <a:rPr lang="en-US">
                <a:latin typeface="Arial Narrow" charset="0"/>
                <a:ea typeface="ＭＳ Ｐゴシック" charset="0"/>
              </a:rPr>
              <a:t>Co-kernel </a:t>
            </a:r>
            <a:r>
              <a:rPr lang="en-US">
                <a:solidFill>
                  <a:schemeClr val="bg2"/>
                </a:solidFill>
                <a:latin typeface="Arial Narrow" charset="0"/>
                <a:ea typeface="ＭＳ Ｐゴシック" charset="0"/>
              </a:rPr>
              <a:t>ce</a:t>
            </a:r>
          </a:p>
        </p:txBody>
      </p:sp>
      <p:pic>
        <p:nvPicPr>
          <p:cNvPr id="1418244"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29175" y="1265238"/>
            <a:ext cx="4273550" cy="2041525"/>
          </a:xfrm>
          <a:noFill/>
        </p:spPr>
      </p:pic>
      <p:grpSp>
        <p:nvGrpSpPr>
          <p:cNvPr id="3" name="Group 2"/>
          <p:cNvGrpSpPr/>
          <p:nvPr/>
        </p:nvGrpSpPr>
        <p:grpSpPr>
          <a:xfrm>
            <a:off x="7334690" y="1968081"/>
            <a:ext cx="947697" cy="563140"/>
            <a:chOff x="7334690" y="1968081"/>
            <a:chExt cx="947697" cy="563140"/>
          </a:xfrm>
          <a:solidFill>
            <a:srgbClr val="FFFF9E">
              <a:alpha val="50000"/>
            </a:srgbClr>
          </a:solidFill>
        </p:grpSpPr>
        <p:sp>
          <p:nvSpPr>
            <p:cNvPr id="2" name="Rounded Rectangle 1"/>
            <p:cNvSpPr/>
            <p:nvPr/>
          </p:nvSpPr>
          <p:spPr bwMode="auto">
            <a:xfrm flipV="1">
              <a:off x="8031604" y="2262893"/>
              <a:ext cx="241484" cy="268328"/>
            </a:xfrm>
            <a:prstGeom prst="roundRect">
              <a:avLst/>
            </a:prstGeom>
            <a:grpFill/>
            <a:ln w="254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1" u="none" strike="noStrike" cap="none" normalizeH="0" baseline="0" dirty="0">
                <a:ln>
                  <a:noFill/>
                </a:ln>
                <a:solidFill>
                  <a:schemeClr val="tx1"/>
                </a:solidFill>
                <a:effectLst/>
                <a:latin typeface="Arial Narrow" charset="0"/>
              </a:endParaRPr>
            </a:p>
          </p:txBody>
        </p:sp>
        <p:sp>
          <p:nvSpPr>
            <p:cNvPr id="8" name="Rounded Rectangle 7"/>
            <p:cNvSpPr/>
            <p:nvPr/>
          </p:nvSpPr>
          <p:spPr bwMode="auto">
            <a:xfrm flipV="1">
              <a:off x="8040903" y="1968081"/>
              <a:ext cx="241484" cy="268328"/>
            </a:xfrm>
            <a:prstGeom prst="roundRect">
              <a:avLst/>
            </a:prstGeom>
            <a:grpFill/>
            <a:ln w="254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1" u="none" strike="noStrike" cap="none" normalizeH="0" baseline="0" dirty="0">
                <a:ln>
                  <a:noFill/>
                </a:ln>
                <a:solidFill>
                  <a:schemeClr val="tx1"/>
                </a:solidFill>
                <a:effectLst/>
                <a:latin typeface="Arial Narrow" charset="0"/>
              </a:endParaRPr>
            </a:p>
          </p:txBody>
        </p:sp>
        <p:sp>
          <p:nvSpPr>
            <p:cNvPr id="9" name="Rounded Rectangle 8"/>
            <p:cNvSpPr/>
            <p:nvPr/>
          </p:nvSpPr>
          <p:spPr bwMode="auto">
            <a:xfrm flipV="1">
              <a:off x="7334690" y="2236756"/>
              <a:ext cx="241484" cy="268328"/>
            </a:xfrm>
            <a:prstGeom prst="roundRect">
              <a:avLst/>
            </a:prstGeom>
            <a:grpFill/>
            <a:ln w="254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1" u="none" strike="noStrike" cap="none" normalizeH="0" baseline="0" dirty="0">
                <a:ln>
                  <a:noFill/>
                </a:ln>
                <a:solidFill>
                  <a:schemeClr val="tx1"/>
                </a:solidFill>
                <a:effectLst/>
                <a:latin typeface="Arial Narrow" charset="0"/>
              </a:endParaRPr>
            </a:p>
          </p:txBody>
        </p:sp>
        <p:sp>
          <p:nvSpPr>
            <p:cNvPr id="10" name="Rounded Rectangle 9"/>
            <p:cNvSpPr/>
            <p:nvPr/>
          </p:nvSpPr>
          <p:spPr bwMode="auto">
            <a:xfrm flipV="1">
              <a:off x="7335044" y="1968777"/>
              <a:ext cx="241484" cy="268328"/>
            </a:xfrm>
            <a:prstGeom prst="roundRect">
              <a:avLst/>
            </a:prstGeom>
            <a:grpFill/>
            <a:ln w="254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1" i="1" u="none" strike="noStrike" cap="none" normalizeH="0" baseline="0" dirty="0">
                <a:ln>
                  <a:noFill/>
                </a:ln>
                <a:solidFill>
                  <a:schemeClr val="tx1"/>
                </a:solidFill>
                <a:effectLst/>
                <a:latin typeface="Arial Narrow"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82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824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824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1824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1824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1824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824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1824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1824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1824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18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2457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EF3ED88F-500C-6242-96C1-94BA557703FA}" type="slidenum">
              <a:rPr lang="en-US" sz="1400" b="0" i="0"/>
              <a:pPr/>
              <a:t>5</a:t>
            </a:fld>
            <a:endParaRPr lang="en-US" sz="1400" b="0" i="0"/>
          </a:p>
        </p:txBody>
      </p:sp>
      <p:sp>
        <p:nvSpPr>
          <p:cNvPr id="2458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 of mapped network</a:t>
            </a:r>
          </a:p>
        </p:txBody>
      </p:sp>
      <p:pic>
        <p:nvPicPr>
          <p:cNvPr id="24581"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39838" y="1497013"/>
            <a:ext cx="6435725" cy="4737100"/>
          </a:xfrm>
          <a:noFill/>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1673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76E44505-96DA-1F41-99EC-6989CFAC8B1D}" type="slidenum">
              <a:rPr lang="en-US" sz="1400" b="0" i="0"/>
              <a:pPr/>
              <a:t>50</a:t>
            </a:fld>
            <a:endParaRPr lang="en-US" sz="1400" b="0" i="0"/>
          </a:p>
        </p:txBody>
      </p:sp>
      <p:sp>
        <p:nvSpPr>
          <p:cNvPr id="11674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Application of kernel methods</a:t>
            </a:r>
          </a:p>
        </p:txBody>
      </p:sp>
      <p:sp>
        <p:nvSpPr>
          <p:cNvPr id="116741" name="Rectangle 3"/>
          <p:cNvSpPr>
            <a:spLocks noGrp="1" noChangeArrowheads="1"/>
          </p:cNvSpPr>
          <p:nvPr>
            <p:ph type="body" idx="1"/>
          </p:nvPr>
        </p:nvSpPr>
        <p:spPr/>
        <p:txBody>
          <a:bodyPr/>
          <a:lstStyle/>
          <a:p>
            <a:r>
              <a:rPr lang="en-US" dirty="0">
                <a:latin typeface="Arial Narrow" charset="0"/>
                <a:ea typeface="ＭＳ Ｐゴシック" charset="0"/>
                <a:cs typeface="ＭＳ Ｐゴシック" charset="0"/>
              </a:rPr>
              <a:t>Single cube extraction</a:t>
            </a:r>
          </a:p>
          <a:p>
            <a:pPr lvl="1"/>
            <a:r>
              <a:rPr lang="en-US" dirty="0">
                <a:latin typeface="Arial Narrow" charset="0"/>
                <a:ea typeface="ＭＳ Ｐゴシック" charset="0"/>
              </a:rPr>
              <a:t>Extract one cube from two (or more) sub-expressions [</a:t>
            </a:r>
            <a:r>
              <a:rPr lang="en-US" dirty="0" err="1">
                <a:latin typeface="Arial Narrow" charset="0"/>
                <a:ea typeface="ＭＳ Ｐゴシック" charset="0"/>
              </a:rPr>
              <a:t>Brayton</a:t>
            </a:r>
            <a:r>
              <a:rPr lang="en-US" dirty="0">
                <a:latin typeface="Arial Narrow" charset="0"/>
                <a:ea typeface="ＭＳ Ｐゴシック" charset="0"/>
              </a:rPr>
              <a:t>]</a:t>
            </a:r>
          </a:p>
          <a:p>
            <a:r>
              <a:rPr lang="en-US" dirty="0">
                <a:latin typeface="Arial Narrow" charset="0"/>
                <a:ea typeface="ＭＳ Ｐゴシック" charset="0"/>
                <a:cs typeface="ＭＳ Ｐゴシック" charset="0"/>
              </a:rPr>
              <a:t>Kernel extraction</a:t>
            </a:r>
          </a:p>
          <a:p>
            <a:pPr lvl="1"/>
            <a:r>
              <a:rPr lang="en-US" dirty="0">
                <a:latin typeface="Arial Narrow" charset="0"/>
                <a:ea typeface="ＭＳ Ｐゴシック" charset="0"/>
              </a:rPr>
              <a:t>Extract a multiple-cube expression [</a:t>
            </a:r>
            <a:r>
              <a:rPr lang="en-US" dirty="0" err="1">
                <a:latin typeface="Arial Narrow" charset="0"/>
                <a:ea typeface="ＭＳ Ｐゴシック" charset="0"/>
              </a:rPr>
              <a:t>Brayton</a:t>
            </a:r>
            <a:r>
              <a:rPr lang="en-US" dirty="0">
                <a:latin typeface="Arial Narrow" charset="0"/>
                <a:ea typeface="ＭＳ Ｐゴシック" charset="0"/>
              </a:rPr>
              <a:t>]]</a:t>
            </a:r>
          </a:p>
          <a:p>
            <a:r>
              <a:rPr lang="en-US" dirty="0">
                <a:latin typeface="Arial Narrow" charset="0"/>
                <a:ea typeface="ＭＳ Ｐゴシック" charset="0"/>
                <a:cs typeface="ＭＳ Ｐゴシック" charset="0"/>
              </a:rPr>
              <a:t>Kernel-based decomposition</a:t>
            </a:r>
          </a:p>
        </p:txBody>
      </p:sp>
    </p:spTree>
    <p:extLst>
      <p:ext uri="{BB962C8B-B14F-4D97-AF65-F5344CB8AC3E}">
        <p14:creationId xmlns:p14="http://schemas.microsoft.com/office/powerpoint/2010/main" val="323896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1878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87BEB2BC-C0CB-294D-9DA2-378E2884ADC2}" type="slidenum">
              <a:rPr lang="en-US" sz="1400" b="0" i="0"/>
              <a:pPr/>
              <a:t>51</a:t>
            </a:fld>
            <a:endParaRPr lang="en-US" sz="1400" b="0" i="0"/>
          </a:p>
        </p:txBody>
      </p:sp>
      <p:sp>
        <p:nvSpPr>
          <p:cNvPr id="11878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Single-cube extraction</a:t>
            </a:r>
          </a:p>
        </p:txBody>
      </p:sp>
      <p:sp>
        <p:nvSpPr>
          <p:cNvPr id="118789"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Form an auxiliary expression, which is the union (sum) of all local expression</a:t>
            </a:r>
          </a:p>
          <a:p>
            <a:r>
              <a:rPr lang="en-US">
                <a:latin typeface="Arial Narrow" charset="0"/>
                <a:ea typeface="ＭＳ Ｐゴシック" charset="0"/>
                <a:cs typeface="ＭＳ Ｐゴシック" charset="0"/>
              </a:rPr>
              <a:t>Find the largest co-kernel</a:t>
            </a:r>
          </a:p>
          <a:p>
            <a:pPr lvl="1"/>
            <a:r>
              <a:rPr lang="en-US">
                <a:latin typeface="Arial Narrow" charset="0"/>
                <a:ea typeface="ＭＳ Ｐゴシック" charset="0"/>
              </a:rPr>
              <a:t>Corresponding kernel must belong to two (or more) different expressions</a:t>
            </a:r>
          </a:p>
          <a:p>
            <a:pPr lvl="1"/>
            <a:r>
              <a:rPr lang="en-US">
                <a:latin typeface="Arial Narrow" charset="0"/>
                <a:ea typeface="ＭＳ Ｐゴシック" charset="0"/>
              </a:rPr>
              <a:t>Use additional variables to tag the expressions</a:t>
            </a:r>
          </a:p>
          <a:p>
            <a:r>
              <a:rPr lang="en-US">
                <a:latin typeface="Arial Narrow" charset="0"/>
                <a:ea typeface="ＭＳ Ｐゴシック" charset="0"/>
                <a:cs typeface="ＭＳ Ｐゴシック" charset="0"/>
              </a:rPr>
              <a:t>Extract chosen co-kernel</a:t>
            </a:r>
          </a:p>
          <a:p>
            <a:r>
              <a:rPr lang="en-US">
                <a:latin typeface="Arial Narrow" charset="0"/>
                <a:ea typeface="ＭＳ Ｐゴシック" charset="0"/>
                <a:cs typeface="ＭＳ Ｐゴシック" charset="0"/>
              </a:rPr>
              <a:t>The problem can be well visualized by a matrix representation and the extraction of a prime rectangle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20836"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32704A1-94F3-5745-9D16-CA31F3D28696}" type="slidenum">
              <a:rPr lang="en-US" sz="1400" b="0" i="0"/>
              <a:pPr/>
              <a:t>52</a:t>
            </a:fld>
            <a:endParaRPr lang="en-US" sz="1400" b="0" i="0"/>
          </a:p>
        </p:txBody>
      </p:sp>
      <p:graphicFrame>
        <p:nvGraphicFramePr>
          <p:cNvPr id="1422344" name="Object 2"/>
          <p:cNvGraphicFramePr>
            <a:graphicFrameLocks noGrp="1" noChangeAspect="1"/>
          </p:cNvGraphicFramePr>
          <p:nvPr>
            <p:ph idx="1"/>
          </p:nvPr>
        </p:nvGraphicFramePr>
        <p:xfrm>
          <a:off x="4683125" y="4079875"/>
          <a:ext cx="4237038" cy="1846263"/>
        </p:xfrm>
        <a:graphic>
          <a:graphicData uri="http://schemas.openxmlformats.org/presentationml/2006/ole">
            <mc:AlternateContent xmlns:mc="http://schemas.openxmlformats.org/markup-compatibility/2006">
              <mc:Choice xmlns:v="urn:schemas-microsoft-com:vml" Requires="v">
                <p:oleObj name="Bitmap Image" r:id="rId3" imgW="3990476" imgH="1876190" progId="Paint.Picture">
                  <p:embed/>
                </p:oleObj>
              </mc:Choice>
              <mc:Fallback>
                <p:oleObj name="Bitmap Image" r:id="rId3" imgW="3990476" imgH="1876190" progId="Paint.Picture">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3125" y="4079875"/>
                        <a:ext cx="4237038" cy="1846263"/>
                      </a:xfrm>
                      <a:prstGeom prst="rect">
                        <a:avLst/>
                      </a:prstGeom>
                      <a:noFill/>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pic>
                </p:oleObj>
              </mc:Fallback>
            </mc:AlternateContent>
          </a:graphicData>
        </a:graphic>
      </p:graphicFrame>
      <p:sp>
        <p:nvSpPr>
          <p:cNvPr id="1422345" name="Text Box 9"/>
          <p:cNvSpPr txBox="1">
            <a:spLocks noChangeArrowheads="1"/>
          </p:cNvSpPr>
          <p:nvPr/>
        </p:nvSpPr>
        <p:spPr bwMode="auto">
          <a:xfrm>
            <a:off x="296863" y="1185863"/>
            <a:ext cx="8426450" cy="48782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lvl1pPr>
              <a:defRPr sz="2400" b="1" i="1">
                <a:solidFill>
                  <a:schemeClr val="tx1"/>
                </a:solidFill>
                <a:latin typeface="Arial Narrow" charset="0"/>
                <a:ea typeface="ＭＳ Ｐゴシック" charset="0"/>
                <a:cs typeface="ＭＳ Ｐゴシック" charset="0"/>
              </a:defRPr>
            </a:lvl1pPr>
            <a:lvl2pPr>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pPr algn="l">
              <a:lnSpc>
                <a:spcPct val="75000"/>
              </a:lnSpc>
              <a:spcBef>
                <a:spcPct val="50000"/>
              </a:spcBef>
              <a:buFontTx/>
              <a:buChar char="•"/>
            </a:pPr>
            <a:r>
              <a:rPr lang="en-US" sz="2000" i="0" dirty="0"/>
              <a:t>Expressions:</a:t>
            </a:r>
          </a:p>
          <a:p>
            <a:pPr lvl="1" algn="l">
              <a:lnSpc>
                <a:spcPct val="75000"/>
              </a:lnSpc>
              <a:spcBef>
                <a:spcPct val="50000"/>
              </a:spcBef>
              <a:buFontTx/>
              <a:buChar char="•"/>
            </a:pPr>
            <a:r>
              <a:rPr lang="en-US" sz="2000" i="0" dirty="0">
                <a:solidFill>
                  <a:schemeClr val="tx2"/>
                </a:solidFill>
              </a:rPr>
              <a:t>  </a:t>
            </a:r>
            <a:r>
              <a:rPr lang="en-US" sz="2000" i="0" dirty="0" err="1">
                <a:solidFill>
                  <a:schemeClr val="tx2"/>
                </a:solidFill>
              </a:rPr>
              <a:t>f</a:t>
            </a:r>
            <a:r>
              <a:rPr lang="en-US" sz="2000" i="0" baseline="-25000" dirty="0" err="1">
                <a:solidFill>
                  <a:schemeClr val="tx2"/>
                </a:solidFill>
              </a:rPr>
              <a:t>x</a:t>
            </a:r>
            <a:r>
              <a:rPr lang="en-US" sz="2000" i="0" baseline="-25000" dirty="0">
                <a:solidFill>
                  <a:schemeClr val="tx2"/>
                </a:solidFill>
              </a:rPr>
              <a:t> </a:t>
            </a:r>
            <a:r>
              <a:rPr lang="en-US" sz="2000" i="0" dirty="0">
                <a:solidFill>
                  <a:schemeClr val="tx2"/>
                </a:solidFill>
              </a:rPr>
              <a:t>= ace + </a:t>
            </a:r>
            <a:r>
              <a:rPr lang="en-US" sz="2000" i="0" dirty="0" err="1">
                <a:solidFill>
                  <a:schemeClr val="tx2"/>
                </a:solidFill>
              </a:rPr>
              <a:t>bce</a:t>
            </a:r>
            <a:r>
              <a:rPr lang="en-US" sz="2000" i="0" dirty="0">
                <a:solidFill>
                  <a:schemeClr val="tx2"/>
                </a:solidFill>
              </a:rPr>
              <a:t> + de + g</a:t>
            </a:r>
          </a:p>
          <a:p>
            <a:pPr lvl="1" algn="l">
              <a:lnSpc>
                <a:spcPct val="75000"/>
              </a:lnSpc>
              <a:spcBef>
                <a:spcPct val="50000"/>
              </a:spcBef>
              <a:buFontTx/>
              <a:buChar char="•"/>
            </a:pPr>
            <a:r>
              <a:rPr lang="en-US" sz="2000" i="0" dirty="0">
                <a:solidFill>
                  <a:schemeClr val="tx2"/>
                </a:solidFill>
              </a:rPr>
              <a:t>  </a:t>
            </a:r>
            <a:r>
              <a:rPr lang="en-US" sz="2000" i="0" dirty="0" err="1">
                <a:solidFill>
                  <a:schemeClr val="tx2"/>
                </a:solidFill>
              </a:rPr>
              <a:t>f</a:t>
            </a:r>
            <a:r>
              <a:rPr lang="en-US" sz="2000" i="0" baseline="-25000" dirty="0" err="1">
                <a:solidFill>
                  <a:schemeClr val="tx2"/>
                </a:solidFill>
              </a:rPr>
              <a:t>s</a:t>
            </a:r>
            <a:r>
              <a:rPr lang="en-US" sz="2000" i="0" baseline="-25000" dirty="0">
                <a:solidFill>
                  <a:schemeClr val="tx2"/>
                </a:solidFill>
              </a:rPr>
              <a:t> </a:t>
            </a:r>
            <a:r>
              <a:rPr lang="en-US" sz="2000" i="0" dirty="0">
                <a:solidFill>
                  <a:schemeClr val="tx2"/>
                </a:solidFill>
              </a:rPr>
              <a:t>= </a:t>
            </a:r>
            <a:r>
              <a:rPr lang="en-US" sz="2000" i="0" dirty="0" err="1">
                <a:solidFill>
                  <a:schemeClr val="tx2"/>
                </a:solidFill>
              </a:rPr>
              <a:t>cde</a:t>
            </a:r>
            <a:r>
              <a:rPr lang="en-US" sz="2000" i="0" dirty="0">
                <a:solidFill>
                  <a:schemeClr val="tx2"/>
                </a:solidFill>
              </a:rPr>
              <a:t> + b</a:t>
            </a:r>
          </a:p>
          <a:p>
            <a:pPr algn="l">
              <a:lnSpc>
                <a:spcPct val="75000"/>
              </a:lnSpc>
              <a:spcBef>
                <a:spcPct val="50000"/>
              </a:spcBef>
              <a:buFontTx/>
              <a:buChar char="•"/>
            </a:pPr>
            <a:r>
              <a:rPr lang="en-US" sz="2000" i="0" dirty="0"/>
              <a:t>Auxiliary function:</a:t>
            </a:r>
          </a:p>
          <a:p>
            <a:pPr lvl="1" algn="l">
              <a:lnSpc>
                <a:spcPct val="75000"/>
              </a:lnSpc>
              <a:spcBef>
                <a:spcPct val="50000"/>
              </a:spcBef>
              <a:buFontTx/>
              <a:buChar char="•"/>
            </a:pPr>
            <a:r>
              <a:rPr lang="en-US" sz="2000" i="0" dirty="0">
                <a:solidFill>
                  <a:schemeClr val="tx2"/>
                </a:solidFill>
              </a:rPr>
              <a:t>  f</a:t>
            </a:r>
            <a:r>
              <a:rPr lang="en-US" sz="2000" i="0" baseline="-25000" dirty="0">
                <a:solidFill>
                  <a:schemeClr val="tx2"/>
                </a:solidFill>
              </a:rPr>
              <a:t>aux</a:t>
            </a:r>
            <a:r>
              <a:rPr lang="en-US" sz="2000" i="0" dirty="0">
                <a:solidFill>
                  <a:schemeClr val="tx2"/>
                </a:solidFill>
              </a:rPr>
              <a:t> = ace + </a:t>
            </a:r>
            <a:r>
              <a:rPr lang="en-US" sz="2000" i="0" dirty="0" err="1">
                <a:solidFill>
                  <a:schemeClr val="tx2"/>
                </a:solidFill>
              </a:rPr>
              <a:t>bce</a:t>
            </a:r>
            <a:r>
              <a:rPr lang="en-US" sz="2000" i="0" dirty="0">
                <a:solidFill>
                  <a:schemeClr val="tx2"/>
                </a:solidFill>
              </a:rPr>
              <a:t> + de + g + </a:t>
            </a:r>
            <a:r>
              <a:rPr lang="en-US" sz="2000" i="0" dirty="0" err="1">
                <a:solidFill>
                  <a:schemeClr val="tx2"/>
                </a:solidFill>
              </a:rPr>
              <a:t>cde</a:t>
            </a:r>
            <a:r>
              <a:rPr lang="en-US" sz="2000" i="0" dirty="0">
                <a:solidFill>
                  <a:schemeClr val="tx2"/>
                </a:solidFill>
              </a:rPr>
              <a:t> + b</a:t>
            </a:r>
          </a:p>
          <a:p>
            <a:pPr algn="l">
              <a:lnSpc>
                <a:spcPct val="75000"/>
              </a:lnSpc>
              <a:spcBef>
                <a:spcPct val="50000"/>
              </a:spcBef>
              <a:buFontTx/>
              <a:buChar char="•"/>
            </a:pPr>
            <a:r>
              <a:rPr lang="en-US" sz="2000" i="0" dirty="0"/>
              <a:t>Tagging:</a:t>
            </a:r>
          </a:p>
          <a:p>
            <a:pPr lvl="1" algn="l">
              <a:lnSpc>
                <a:spcPct val="75000"/>
              </a:lnSpc>
              <a:spcBef>
                <a:spcPct val="50000"/>
              </a:spcBef>
              <a:buFontTx/>
              <a:buChar char="•"/>
            </a:pPr>
            <a:r>
              <a:rPr lang="en-US" i="0" dirty="0">
                <a:solidFill>
                  <a:schemeClr val="tx2"/>
                </a:solidFill>
              </a:rPr>
              <a:t> </a:t>
            </a:r>
            <a:r>
              <a:rPr lang="en-US" sz="2000" i="0" dirty="0">
                <a:solidFill>
                  <a:schemeClr val="tx2"/>
                </a:solidFill>
              </a:rPr>
              <a:t>f</a:t>
            </a:r>
            <a:r>
              <a:rPr lang="en-US" sz="2000" i="0" baseline="-25000" dirty="0">
                <a:solidFill>
                  <a:schemeClr val="tx2"/>
                </a:solidFill>
              </a:rPr>
              <a:t>aux</a:t>
            </a:r>
            <a:r>
              <a:rPr lang="en-US" sz="2000" i="0" dirty="0">
                <a:solidFill>
                  <a:schemeClr val="tx2"/>
                </a:solidFill>
              </a:rPr>
              <a:t> = </a:t>
            </a:r>
            <a:r>
              <a:rPr lang="en-US" sz="2000" i="0" dirty="0" err="1">
                <a:solidFill>
                  <a:schemeClr val="tx2"/>
                </a:solidFill>
              </a:rPr>
              <a:t>xace</a:t>
            </a:r>
            <a:r>
              <a:rPr lang="en-US" sz="2000" i="0" dirty="0">
                <a:solidFill>
                  <a:schemeClr val="tx2"/>
                </a:solidFill>
              </a:rPr>
              <a:t> + </a:t>
            </a:r>
            <a:r>
              <a:rPr lang="en-US" sz="2000" i="0" dirty="0" err="1">
                <a:solidFill>
                  <a:schemeClr val="tx2"/>
                </a:solidFill>
              </a:rPr>
              <a:t>xbce</a:t>
            </a:r>
            <a:r>
              <a:rPr lang="en-US" sz="2000" i="0" dirty="0">
                <a:solidFill>
                  <a:schemeClr val="tx2"/>
                </a:solidFill>
              </a:rPr>
              <a:t> + </a:t>
            </a:r>
            <a:r>
              <a:rPr lang="en-US" sz="2000" i="0" dirty="0" err="1">
                <a:solidFill>
                  <a:schemeClr val="tx2"/>
                </a:solidFill>
              </a:rPr>
              <a:t>xde</a:t>
            </a:r>
            <a:r>
              <a:rPr lang="en-US" sz="2000" i="0" dirty="0">
                <a:solidFill>
                  <a:schemeClr val="tx2"/>
                </a:solidFill>
              </a:rPr>
              <a:t> + </a:t>
            </a:r>
            <a:r>
              <a:rPr lang="en-US" sz="2000" i="0" dirty="0" err="1">
                <a:solidFill>
                  <a:schemeClr val="tx2"/>
                </a:solidFill>
              </a:rPr>
              <a:t>xg</a:t>
            </a:r>
            <a:r>
              <a:rPr lang="en-US" sz="2000" i="0" dirty="0">
                <a:solidFill>
                  <a:schemeClr val="tx2"/>
                </a:solidFill>
              </a:rPr>
              <a:t> + </a:t>
            </a:r>
            <a:r>
              <a:rPr lang="en-US" sz="2000" i="0" dirty="0" err="1">
                <a:solidFill>
                  <a:schemeClr val="tx2"/>
                </a:solidFill>
              </a:rPr>
              <a:t>scde</a:t>
            </a:r>
            <a:r>
              <a:rPr lang="en-US" sz="2000" i="0" dirty="0">
                <a:solidFill>
                  <a:schemeClr val="tx2"/>
                </a:solidFill>
              </a:rPr>
              <a:t> + </a:t>
            </a:r>
            <a:r>
              <a:rPr lang="en-US" sz="2000" i="0" dirty="0" err="1">
                <a:solidFill>
                  <a:schemeClr val="tx2"/>
                </a:solidFill>
              </a:rPr>
              <a:t>sb</a:t>
            </a:r>
            <a:endParaRPr lang="en-US" sz="2000" i="0" dirty="0">
              <a:solidFill>
                <a:schemeClr val="tx2"/>
              </a:solidFill>
            </a:endParaRPr>
          </a:p>
          <a:p>
            <a:pPr algn="l">
              <a:lnSpc>
                <a:spcPct val="75000"/>
              </a:lnSpc>
              <a:spcBef>
                <a:spcPct val="50000"/>
              </a:spcBef>
              <a:buFontTx/>
              <a:buChar char="•"/>
            </a:pPr>
            <a:r>
              <a:rPr lang="en-US" sz="2000" i="0" dirty="0"/>
              <a:t>Co-kernel:</a:t>
            </a:r>
            <a:r>
              <a:rPr lang="en-US" sz="2000" i="0" dirty="0">
                <a:solidFill>
                  <a:schemeClr val="tx2"/>
                </a:solidFill>
              </a:rPr>
              <a:t> </a:t>
            </a:r>
            <a:r>
              <a:rPr lang="en-US" sz="2000" i="0" dirty="0" err="1">
                <a:solidFill>
                  <a:schemeClr val="tx2"/>
                </a:solidFill>
              </a:rPr>
              <a:t>ce</a:t>
            </a:r>
            <a:endParaRPr lang="en-US" sz="2000" i="0" dirty="0">
              <a:solidFill>
                <a:schemeClr val="tx2"/>
              </a:solidFill>
            </a:endParaRPr>
          </a:p>
          <a:p>
            <a:pPr algn="l">
              <a:lnSpc>
                <a:spcPct val="75000"/>
              </a:lnSpc>
              <a:spcBef>
                <a:spcPct val="50000"/>
              </a:spcBef>
              <a:buFontTx/>
              <a:buChar char="•"/>
            </a:pPr>
            <a:r>
              <a:rPr lang="en-US" sz="2000" i="0" dirty="0"/>
              <a:t>After cube extraction</a:t>
            </a:r>
          </a:p>
          <a:p>
            <a:pPr lvl="1" algn="l">
              <a:lnSpc>
                <a:spcPct val="75000"/>
              </a:lnSpc>
              <a:spcBef>
                <a:spcPct val="50000"/>
              </a:spcBef>
              <a:buFontTx/>
              <a:buChar char="•"/>
            </a:pPr>
            <a:r>
              <a:rPr lang="en-US" i="0" dirty="0">
                <a:solidFill>
                  <a:schemeClr val="tx2"/>
                </a:solidFill>
              </a:rPr>
              <a:t> </a:t>
            </a:r>
            <a:r>
              <a:rPr lang="en-US" i="0" dirty="0" err="1">
                <a:solidFill>
                  <a:schemeClr val="tx2"/>
                </a:solidFill>
              </a:rPr>
              <a:t>f</a:t>
            </a:r>
            <a:r>
              <a:rPr lang="en-US" i="0" baseline="-25000" dirty="0" err="1">
                <a:solidFill>
                  <a:schemeClr val="tx2"/>
                </a:solidFill>
              </a:rPr>
              <a:t>z</a:t>
            </a:r>
            <a:r>
              <a:rPr lang="en-US" i="0" dirty="0">
                <a:solidFill>
                  <a:schemeClr val="tx2"/>
                </a:solidFill>
              </a:rPr>
              <a:t> = </a:t>
            </a:r>
            <a:r>
              <a:rPr lang="en-US" i="0" dirty="0" err="1">
                <a:solidFill>
                  <a:schemeClr val="tx2"/>
                </a:solidFill>
              </a:rPr>
              <a:t>ce</a:t>
            </a:r>
            <a:endParaRPr lang="en-US" i="0" dirty="0">
              <a:solidFill>
                <a:schemeClr val="tx2"/>
              </a:solidFill>
            </a:endParaRPr>
          </a:p>
          <a:p>
            <a:pPr lvl="1" algn="l">
              <a:lnSpc>
                <a:spcPct val="75000"/>
              </a:lnSpc>
              <a:spcBef>
                <a:spcPct val="50000"/>
              </a:spcBef>
              <a:buFontTx/>
              <a:buChar char="•"/>
            </a:pPr>
            <a:r>
              <a:rPr lang="en-US" i="0" dirty="0">
                <a:solidFill>
                  <a:schemeClr val="tx2"/>
                </a:solidFill>
              </a:rPr>
              <a:t> </a:t>
            </a:r>
            <a:r>
              <a:rPr lang="en-US" i="0" dirty="0" err="1">
                <a:solidFill>
                  <a:schemeClr val="tx2"/>
                </a:solidFill>
              </a:rPr>
              <a:t>f</a:t>
            </a:r>
            <a:r>
              <a:rPr lang="en-US" i="0" baseline="-25000" dirty="0" err="1">
                <a:solidFill>
                  <a:schemeClr val="tx2"/>
                </a:solidFill>
              </a:rPr>
              <a:t>x</a:t>
            </a:r>
            <a:r>
              <a:rPr lang="en-US" i="0" dirty="0">
                <a:solidFill>
                  <a:schemeClr val="tx2"/>
                </a:solidFill>
              </a:rPr>
              <a:t> = z (</a:t>
            </a:r>
            <a:r>
              <a:rPr lang="en-US" i="0" dirty="0" err="1">
                <a:solidFill>
                  <a:schemeClr val="tx2"/>
                </a:solidFill>
              </a:rPr>
              <a:t>a+b</a:t>
            </a:r>
            <a:r>
              <a:rPr lang="en-US" i="0" dirty="0">
                <a:solidFill>
                  <a:schemeClr val="tx2"/>
                </a:solidFill>
              </a:rPr>
              <a:t>) + de + g</a:t>
            </a:r>
          </a:p>
          <a:p>
            <a:pPr lvl="1" algn="l">
              <a:lnSpc>
                <a:spcPct val="75000"/>
              </a:lnSpc>
              <a:spcBef>
                <a:spcPct val="50000"/>
              </a:spcBef>
              <a:buFontTx/>
              <a:buChar char="•"/>
            </a:pPr>
            <a:r>
              <a:rPr lang="en-US" i="0" dirty="0">
                <a:solidFill>
                  <a:schemeClr val="tx2"/>
                </a:solidFill>
              </a:rPr>
              <a:t> </a:t>
            </a:r>
            <a:r>
              <a:rPr lang="en-US" i="0" dirty="0" err="1">
                <a:solidFill>
                  <a:schemeClr val="tx2"/>
                </a:solidFill>
              </a:rPr>
              <a:t>f</a:t>
            </a:r>
            <a:r>
              <a:rPr lang="en-US" i="0" baseline="-25000" dirty="0" err="1">
                <a:solidFill>
                  <a:schemeClr val="tx2"/>
                </a:solidFill>
              </a:rPr>
              <a:t>s</a:t>
            </a:r>
            <a:r>
              <a:rPr lang="en-US" i="0" dirty="0">
                <a:solidFill>
                  <a:schemeClr val="tx2"/>
                </a:solidFill>
              </a:rPr>
              <a:t> = </a:t>
            </a:r>
            <a:r>
              <a:rPr lang="en-US" i="0">
                <a:solidFill>
                  <a:schemeClr val="tx2"/>
                </a:solidFill>
              </a:rPr>
              <a:t>zd </a:t>
            </a:r>
            <a:r>
              <a:rPr lang="en-US" i="0" dirty="0">
                <a:solidFill>
                  <a:schemeClr val="tx2"/>
                </a:solidFill>
              </a:rPr>
              <a:t>+ b</a:t>
            </a:r>
            <a:endParaRPr lang="en-US" sz="2000" i="0" dirty="0"/>
          </a:p>
        </p:txBody>
      </p:sp>
      <p:sp>
        <p:nvSpPr>
          <p:cNvPr id="12083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234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2234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2234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2234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2234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2234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22345">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22345">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422345">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22345">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22345">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22345">
                                            <p:txEl>
                                              <p:pRg st="11" end="11"/>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4223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2288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CD18511E-A7F4-2B42-881A-568225B5647C}" type="slidenum">
              <a:rPr lang="en-US" sz="1400" b="0" i="0"/>
              <a:pPr/>
              <a:t>53</a:t>
            </a:fld>
            <a:endParaRPr lang="en-US" sz="1400" b="0" i="0"/>
          </a:p>
        </p:txBody>
      </p:sp>
      <p:sp>
        <p:nvSpPr>
          <p:cNvPr id="12288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Multiple-cube extraction</a:t>
            </a:r>
          </a:p>
        </p:txBody>
      </p:sp>
      <p:sp>
        <p:nvSpPr>
          <p:cNvPr id="122885"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We need a cube/kernel matrix</a:t>
            </a:r>
          </a:p>
          <a:p>
            <a:pPr lvl="1"/>
            <a:r>
              <a:rPr lang="en-US">
                <a:latin typeface="Arial Narrow" charset="0"/>
                <a:ea typeface="ＭＳ Ｐゴシック" charset="0"/>
              </a:rPr>
              <a:t>Relabel cubes by new variables</a:t>
            </a:r>
          </a:p>
          <a:p>
            <a:pPr lvl="1"/>
            <a:r>
              <a:rPr lang="en-US">
                <a:latin typeface="Arial Narrow" charset="0"/>
                <a:ea typeface="ＭＳ Ｐゴシック" charset="0"/>
              </a:rPr>
              <a:t>Kernels are now cubes in these new variables</a:t>
            </a:r>
          </a:p>
          <a:p>
            <a:r>
              <a:rPr lang="en-US">
                <a:latin typeface="Arial Narrow" charset="0"/>
                <a:ea typeface="ＭＳ Ｐゴシック" charset="0"/>
                <a:cs typeface="ＭＳ Ｐゴシック" charset="0"/>
              </a:rPr>
              <a:t>Find a prime rectangle</a:t>
            </a:r>
          </a:p>
          <a:p>
            <a:r>
              <a:rPr lang="en-US">
                <a:latin typeface="Arial Narrow" charset="0"/>
                <a:ea typeface="ＭＳ Ｐゴシック" charset="0"/>
                <a:cs typeface="ＭＳ Ｐゴシック" charset="0"/>
              </a:rPr>
              <a:t>Equivalently, find a co-kernel of the auxiliary expression that is the sum of the relabeled expressions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2493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FD0EA1D-5A54-494C-9D75-34F5EA3F0C1D}" type="slidenum">
              <a:rPr lang="en-US" sz="1400" b="0" i="0"/>
              <a:pPr/>
              <a:t>54</a:t>
            </a:fld>
            <a:endParaRPr lang="en-US" sz="1400" b="0" i="0"/>
          </a:p>
        </p:txBody>
      </p:sp>
      <p:sp>
        <p:nvSpPr>
          <p:cNvPr id="12493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425411" name="Rectangle 3"/>
          <p:cNvSpPr>
            <a:spLocks noGrp="1" noChangeArrowheads="1"/>
          </p:cNvSpPr>
          <p:nvPr>
            <p:ph type="body" idx="1"/>
          </p:nvPr>
        </p:nvSpPr>
        <p:spPr/>
        <p:txBody>
          <a:bodyPr/>
          <a:lstStyle/>
          <a:p>
            <a:pPr>
              <a:lnSpc>
                <a:spcPct val="105000"/>
              </a:lnSpc>
            </a:pPr>
            <a:r>
              <a:rPr lang="en-US">
                <a:solidFill>
                  <a:schemeClr val="bg2"/>
                </a:solidFill>
                <a:latin typeface="Arial Narrow" charset="0"/>
                <a:ea typeface="ＭＳ Ｐゴシック" charset="0"/>
                <a:cs typeface="ＭＳ Ｐゴシック" charset="0"/>
              </a:rPr>
              <a:t>f = ace + bce</a:t>
            </a:r>
          </a:p>
          <a:p>
            <a:pPr lvl="1">
              <a:lnSpc>
                <a:spcPct val="105000"/>
              </a:lnSpc>
            </a:pPr>
            <a:r>
              <a:rPr lang="en-US">
                <a:solidFill>
                  <a:schemeClr val="bg2"/>
                </a:solidFill>
                <a:latin typeface="Arial Narrow" charset="0"/>
                <a:ea typeface="ＭＳ Ｐゴシック" charset="0"/>
              </a:rPr>
              <a:t>K(f) = {(a+b)}</a:t>
            </a:r>
          </a:p>
          <a:p>
            <a:pPr>
              <a:lnSpc>
                <a:spcPct val="105000"/>
              </a:lnSpc>
            </a:pPr>
            <a:r>
              <a:rPr lang="en-US">
                <a:solidFill>
                  <a:schemeClr val="bg2"/>
                </a:solidFill>
                <a:latin typeface="Arial Narrow" charset="0"/>
                <a:ea typeface="ＭＳ Ｐゴシック" charset="0"/>
                <a:cs typeface="ＭＳ Ｐゴシック" charset="0"/>
              </a:rPr>
              <a:t>g = ae + be + d</a:t>
            </a:r>
          </a:p>
          <a:p>
            <a:pPr lvl="1">
              <a:lnSpc>
                <a:spcPct val="105000"/>
              </a:lnSpc>
            </a:pPr>
            <a:r>
              <a:rPr lang="en-US">
                <a:solidFill>
                  <a:schemeClr val="bg2"/>
                </a:solidFill>
                <a:latin typeface="Arial Narrow" charset="0"/>
                <a:ea typeface="ＭＳ Ｐゴシック" charset="0"/>
              </a:rPr>
              <a:t>K(g) = {(a+b); (ae +be+d)}</a:t>
            </a:r>
          </a:p>
          <a:p>
            <a:pPr>
              <a:lnSpc>
                <a:spcPct val="105000"/>
              </a:lnSpc>
            </a:pPr>
            <a:r>
              <a:rPr lang="en-US">
                <a:latin typeface="Arial Narrow" charset="0"/>
                <a:ea typeface="ＭＳ Ｐゴシック" charset="0"/>
                <a:cs typeface="ＭＳ Ｐゴシック" charset="0"/>
              </a:rPr>
              <a:t>Relabeling:   </a:t>
            </a:r>
            <a:r>
              <a:rPr lang="en-US">
                <a:solidFill>
                  <a:schemeClr val="bg2"/>
                </a:solidFill>
                <a:latin typeface="Arial Narrow" charset="0"/>
                <a:ea typeface="ＭＳ Ｐゴシック" charset="0"/>
                <a:cs typeface="ＭＳ Ｐゴシック" charset="0"/>
              </a:rPr>
              <a:t>x</a:t>
            </a:r>
            <a:r>
              <a:rPr lang="en-US" baseline="-25000">
                <a:solidFill>
                  <a:schemeClr val="bg2"/>
                </a:solidFill>
                <a:latin typeface="Arial Narrow" charset="0"/>
                <a:ea typeface="ＭＳ Ｐゴシック" charset="0"/>
                <a:cs typeface="ＭＳ Ｐゴシック" charset="0"/>
              </a:rPr>
              <a:t>a</a:t>
            </a:r>
            <a:r>
              <a:rPr lang="en-US">
                <a:solidFill>
                  <a:schemeClr val="bg2"/>
                </a:solidFill>
                <a:latin typeface="Arial Narrow" charset="0"/>
                <a:ea typeface="ＭＳ Ｐゴシック" charset="0"/>
                <a:cs typeface="ＭＳ Ｐゴシック" charset="0"/>
              </a:rPr>
              <a:t>=a;  x</a:t>
            </a:r>
            <a:r>
              <a:rPr lang="en-US" baseline="-25000">
                <a:solidFill>
                  <a:schemeClr val="bg2"/>
                </a:solidFill>
                <a:latin typeface="Arial Narrow" charset="0"/>
                <a:ea typeface="ＭＳ Ｐゴシック" charset="0"/>
                <a:cs typeface="ＭＳ Ｐゴシック" charset="0"/>
              </a:rPr>
              <a:t>b</a:t>
            </a:r>
            <a:r>
              <a:rPr lang="en-US">
                <a:solidFill>
                  <a:schemeClr val="bg2"/>
                </a:solidFill>
                <a:latin typeface="Arial Narrow" charset="0"/>
                <a:ea typeface="ＭＳ Ｐゴシック" charset="0"/>
                <a:cs typeface="ＭＳ Ｐゴシック" charset="0"/>
              </a:rPr>
              <a:t>=b;  x</a:t>
            </a:r>
            <a:r>
              <a:rPr lang="en-US" baseline="-25000">
                <a:solidFill>
                  <a:schemeClr val="bg2"/>
                </a:solidFill>
                <a:latin typeface="Arial Narrow" charset="0"/>
                <a:ea typeface="ＭＳ Ｐゴシック" charset="0"/>
                <a:cs typeface="ＭＳ Ｐゴシック" charset="0"/>
              </a:rPr>
              <a:t>ae</a:t>
            </a:r>
            <a:r>
              <a:rPr lang="en-US">
                <a:solidFill>
                  <a:schemeClr val="bg2"/>
                </a:solidFill>
                <a:latin typeface="Arial Narrow" charset="0"/>
                <a:ea typeface="ＭＳ Ｐゴシック" charset="0"/>
                <a:cs typeface="ＭＳ Ｐゴシック" charset="0"/>
              </a:rPr>
              <a:t>=ae;  x</a:t>
            </a:r>
            <a:r>
              <a:rPr lang="en-US" baseline="-25000">
                <a:solidFill>
                  <a:schemeClr val="bg2"/>
                </a:solidFill>
                <a:latin typeface="Arial Narrow" charset="0"/>
                <a:ea typeface="ＭＳ Ｐゴシック" charset="0"/>
                <a:cs typeface="ＭＳ Ｐゴシック" charset="0"/>
              </a:rPr>
              <a:t>be</a:t>
            </a:r>
            <a:r>
              <a:rPr lang="en-US">
                <a:solidFill>
                  <a:schemeClr val="bg2"/>
                </a:solidFill>
                <a:latin typeface="Arial Narrow" charset="0"/>
                <a:ea typeface="ＭＳ Ｐゴシック" charset="0"/>
                <a:cs typeface="ＭＳ Ｐゴシック" charset="0"/>
              </a:rPr>
              <a:t>=be;  x</a:t>
            </a:r>
            <a:r>
              <a:rPr lang="en-US" baseline="-25000">
                <a:solidFill>
                  <a:schemeClr val="bg2"/>
                </a:solidFill>
                <a:latin typeface="Arial Narrow" charset="0"/>
                <a:ea typeface="ＭＳ Ｐゴシック" charset="0"/>
                <a:cs typeface="ＭＳ Ｐゴシック" charset="0"/>
              </a:rPr>
              <a:t>d</a:t>
            </a:r>
            <a:r>
              <a:rPr lang="en-US">
                <a:solidFill>
                  <a:schemeClr val="bg2"/>
                </a:solidFill>
                <a:latin typeface="Arial Narrow" charset="0"/>
                <a:ea typeface="ＭＳ Ｐゴシック" charset="0"/>
                <a:cs typeface="ＭＳ Ｐゴシック" charset="0"/>
              </a:rPr>
              <a:t>=d</a:t>
            </a:r>
          </a:p>
          <a:p>
            <a:pPr lvl="1">
              <a:lnSpc>
                <a:spcPct val="105000"/>
              </a:lnSpc>
            </a:pPr>
            <a:r>
              <a:rPr lang="en-US">
                <a:latin typeface="Arial Narrow" charset="0"/>
                <a:ea typeface="ＭＳ Ｐゴシック" charset="0"/>
              </a:rPr>
              <a:t>Then </a:t>
            </a:r>
            <a:r>
              <a:rPr lang="en-US">
                <a:solidFill>
                  <a:schemeClr val="bg2"/>
                </a:solidFill>
                <a:latin typeface="Arial Narrow" charset="0"/>
                <a:ea typeface="ＭＳ Ｐゴシック" charset="0"/>
              </a:rPr>
              <a:t>K(f) ={{x</a:t>
            </a:r>
            <a:r>
              <a:rPr lang="en-US" baseline="-25000">
                <a:solidFill>
                  <a:schemeClr val="bg2"/>
                </a:solidFill>
                <a:latin typeface="Arial Narrow" charset="0"/>
                <a:ea typeface="ＭＳ Ｐゴシック" charset="0"/>
              </a:rPr>
              <a:t>a</a:t>
            </a:r>
            <a:r>
              <a:rPr lang="en-US">
                <a:solidFill>
                  <a:schemeClr val="bg2"/>
                </a:solidFill>
                <a:latin typeface="Arial Narrow" charset="0"/>
                <a:ea typeface="ＭＳ Ｐゴシック" charset="0"/>
              </a:rPr>
              <a:t>,x</a:t>
            </a:r>
            <a:r>
              <a:rPr lang="en-US" baseline="-25000">
                <a:solidFill>
                  <a:schemeClr val="bg2"/>
                </a:solidFill>
                <a:latin typeface="Arial Narrow" charset="0"/>
                <a:ea typeface="ＭＳ Ｐゴシック" charset="0"/>
              </a:rPr>
              <a:t>b</a:t>
            </a:r>
            <a:r>
              <a:rPr lang="en-US">
                <a:solidFill>
                  <a:schemeClr val="bg2"/>
                </a:solidFill>
                <a:latin typeface="Arial Narrow" charset="0"/>
                <a:ea typeface="ＭＳ Ｐゴシック" charset="0"/>
              </a:rPr>
              <a:t>}}</a:t>
            </a:r>
            <a:r>
              <a:rPr lang="en-US">
                <a:latin typeface="Arial Narrow" charset="0"/>
                <a:ea typeface="ＭＳ Ｐゴシック" charset="0"/>
              </a:rPr>
              <a:t>  and </a:t>
            </a:r>
            <a:r>
              <a:rPr lang="en-US">
                <a:solidFill>
                  <a:schemeClr val="bg2"/>
                </a:solidFill>
                <a:latin typeface="Arial Narrow" charset="0"/>
                <a:ea typeface="ＭＳ Ｐゴシック" charset="0"/>
              </a:rPr>
              <a:t>K(g) = {{x</a:t>
            </a:r>
            <a:r>
              <a:rPr lang="en-US" baseline="-25000">
                <a:solidFill>
                  <a:schemeClr val="bg2"/>
                </a:solidFill>
                <a:latin typeface="Arial Narrow" charset="0"/>
                <a:ea typeface="ＭＳ Ｐゴシック" charset="0"/>
              </a:rPr>
              <a:t>a</a:t>
            </a:r>
            <a:r>
              <a:rPr lang="en-US">
                <a:solidFill>
                  <a:schemeClr val="bg2"/>
                </a:solidFill>
                <a:latin typeface="Arial Narrow" charset="0"/>
                <a:ea typeface="ＭＳ Ｐゴシック" charset="0"/>
              </a:rPr>
              <a:t>,x</a:t>
            </a:r>
            <a:r>
              <a:rPr lang="en-US" baseline="-25000">
                <a:solidFill>
                  <a:schemeClr val="bg2"/>
                </a:solidFill>
                <a:latin typeface="Arial Narrow" charset="0"/>
                <a:ea typeface="ＭＳ Ｐゴシック" charset="0"/>
              </a:rPr>
              <a:t>b</a:t>
            </a:r>
            <a:r>
              <a:rPr lang="en-US">
                <a:solidFill>
                  <a:schemeClr val="bg2"/>
                </a:solidFill>
                <a:latin typeface="Arial Narrow" charset="0"/>
                <a:ea typeface="ＭＳ Ｐゴシック" charset="0"/>
              </a:rPr>
              <a:t>},{x</a:t>
            </a:r>
            <a:r>
              <a:rPr lang="en-US" baseline="-25000">
                <a:solidFill>
                  <a:schemeClr val="bg2"/>
                </a:solidFill>
                <a:latin typeface="Arial Narrow" charset="0"/>
                <a:ea typeface="ＭＳ Ｐゴシック" charset="0"/>
              </a:rPr>
              <a:t>ae</a:t>
            </a:r>
            <a:r>
              <a:rPr lang="en-US">
                <a:solidFill>
                  <a:schemeClr val="bg2"/>
                </a:solidFill>
                <a:latin typeface="Arial Narrow" charset="0"/>
                <a:ea typeface="ＭＳ Ｐゴシック" charset="0"/>
              </a:rPr>
              <a:t>,x</a:t>
            </a:r>
            <a:r>
              <a:rPr lang="en-US" baseline="-25000">
                <a:solidFill>
                  <a:schemeClr val="bg2"/>
                </a:solidFill>
                <a:latin typeface="Arial Narrow" charset="0"/>
                <a:ea typeface="ＭＳ Ｐゴシック" charset="0"/>
              </a:rPr>
              <a:t>be</a:t>
            </a:r>
            <a:r>
              <a:rPr lang="en-US">
                <a:solidFill>
                  <a:schemeClr val="bg2"/>
                </a:solidFill>
                <a:latin typeface="Arial Narrow" charset="0"/>
                <a:ea typeface="ＭＳ Ｐゴシック" charset="0"/>
              </a:rPr>
              <a:t>,x</a:t>
            </a:r>
            <a:r>
              <a:rPr lang="en-US" baseline="-25000">
                <a:solidFill>
                  <a:schemeClr val="bg2"/>
                </a:solidFill>
                <a:latin typeface="Arial Narrow" charset="0"/>
                <a:ea typeface="ＭＳ Ｐゴシック" charset="0"/>
              </a:rPr>
              <a:t>d</a:t>
            </a:r>
            <a:r>
              <a:rPr lang="en-US">
                <a:solidFill>
                  <a:schemeClr val="bg2"/>
                </a:solidFill>
                <a:latin typeface="Arial Narrow" charset="0"/>
                <a:ea typeface="ＭＳ Ｐゴシック" charset="0"/>
              </a:rPr>
              <a:t>}}</a:t>
            </a:r>
          </a:p>
          <a:p>
            <a:pPr lvl="1">
              <a:lnSpc>
                <a:spcPct val="105000"/>
              </a:lnSpc>
            </a:pPr>
            <a:r>
              <a:rPr lang="en-US">
                <a:solidFill>
                  <a:schemeClr val="bg2"/>
                </a:solidFill>
                <a:latin typeface="Arial Narrow" charset="0"/>
                <a:ea typeface="ＭＳ Ｐゴシック" charset="0"/>
              </a:rPr>
              <a:t>f</a:t>
            </a:r>
            <a:r>
              <a:rPr lang="en-US" baseline="-25000">
                <a:solidFill>
                  <a:schemeClr val="bg2"/>
                </a:solidFill>
                <a:latin typeface="Arial Narrow" charset="0"/>
                <a:ea typeface="ＭＳ Ｐゴシック" charset="0"/>
              </a:rPr>
              <a:t>aux</a:t>
            </a:r>
            <a:r>
              <a:rPr lang="en-US">
                <a:solidFill>
                  <a:schemeClr val="bg2"/>
                </a:solidFill>
                <a:latin typeface="Arial Narrow" charset="0"/>
                <a:ea typeface="ＭＳ Ｐゴシック" charset="0"/>
              </a:rPr>
              <a:t> = f x</a:t>
            </a:r>
            <a:r>
              <a:rPr lang="en-US" baseline="-25000">
                <a:solidFill>
                  <a:schemeClr val="bg2"/>
                </a:solidFill>
                <a:latin typeface="Arial Narrow" charset="0"/>
                <a:ea typeface="ＭＳ Ｐゴシック" charset="0"/>
              </a:rPr>
              <a:t>a</a:t>
            </a:r>
            <a:r>
              <a:rPr lang="en-US">
                <a:solidFill>
                  <a:schemeClr val="bg2"/>
                </a:solidFill>
                <a:latin typeface="Arial Narrow" charset="0"/>
                <a:ea typeface="ＭＳ Ｐゴシック" charset="0"/>
              </a:rPr>
              <a:t> x</a:t>
            </a:r>
            <a:r>
              <a:rPr lang="en-US" baseline="-25000">
                <a:solidFill>
                  <a:schemeClr val="bg2"/>
                </a:solidFill>
                <a:latin typeface="Arial Narrow" charset="0"/>
                <a:ea typeface="ＭＳ Ｐゴシック" charset="0"/>
              </a:rPr>
              <a:t>b</a:t>
            </a:r>
            <a:r>
              <a:rPr lang="en-US">
                <a:solidFill>
                  <a:schemeClr val="bg2"/>
                </a:solidFill>
                <a:latin typeface="Arial Narrow" charset="0"/>
                <a:ea typeface="ＭＳ Ｐゴシック" charset="0"/>
              </a:rPr>
              <a:t>  +  g x</a:t>
            </a:r>
            <a:r>
              <a:rPr lang="en-US" baseline="-25000">
                <a:solidFill>
                  <a:schemeClr val="bg2"/>
                </a:solidFill>
                <a:latin typeface="Arial Narrow" charset="0"/>
                <a:ea typeface="ＭＳ Ｐゴシック" charset="0"/>
              </a:rPr>
              <a:t>a</a:t>
            </a:r>
            <a:r>
              <a:rPr lang="en-US">
                <a:solidFill>
                  <a:schemeClr val="bg2"/>
                </a:solidFill>
                <a:latin typeface="Arial Narrow" charset="0"/>
                <a:ea typeface="ＭＳ Ｐゴシック" charset="0"/>
              </a:rPr>
              <a:t> x</a:t>
            </a:r>
            <a:r>
              <a:rPr lang="en-US" baseline="-25000">
                <a:solidFill>
                  <a:schemeClr val="bg2"/>
                </a:solidFill>
                <a:latin typeface="Arial Narrow" charset="0"/>
                <a:ea typeface="ＭＳ Ｐゴシック" charset="0"/>
              </a:rPr>
              <a:t>b</a:t>
            </a:r>
            <a:r>
              <a:rPr lang="en-US">
                <a:solidFill>
                  <a:schemeClr val="bg2"/>
                </a:solidFill>
                <a:latin typeface="Arial Narrow" charset="0"/>
                <a:ea typeface="ＭＳ Ｐゴシック" charset="0"/>
              </a:rPr>
              <a:t>  +  g x</a:t>
            </a:r>
            <a:r>
              <a:rPr lang="en-US" baseline="-25000">
                <a:solidFill>
                  <a:schemeClr val="bg2"/>
                </a:solidFill>
                <a:latin typeface="Arial Narrow" charset="0"/>
                <a:ea typeface="ＭＳ Ｐゴシック" charset="0"/>
              </a:rPr>
              <a:t>ae</a:t>
            </a:r>
            <a:r>
              <a:rPr lang="en-US">
                <a:solidFill>
                  <a:schemeClr val="bg2"/>
                </a:solidFill>
                <a:latin typeface="Arial Narrow" charset="0"/>
                <a:ea typeface="ＭＳ Ｐゴシック" charset="0"/>
              </a:rPr>
              <a:t> x</a:t>
            </a:r>
            <a:r>
              <a:rPr lang="en-US" baseline="-25000">
                <a:solidFill>
                  <a:schemeClr val="bg2"/>
                </a:solidFill>
                <a:latin typeface="Arial Narrow" charset="0"/>
                <a:ea typeface="ＭＳ Ｐゴシック" charset="0"/>
              </a:rPr>
              <a:t>be</a:t>
            </a:r>
            <a:r>
              <a:rPr lang="en-US">
                <a:solidFill>
                  <a:schemeClr val="bg2"/>
                </a:solidFill>
                <a:latin typeface="Arial Narrow" charset="0"/>
                <a:ea typeface="ＭＳ Ｐゴシック" charset="0"/>
              </a:rPr>
              <a:t> x</a:t>
            </a:r>
            <a:r>
              <a:rPr lang="en-US" baseline="-25000">
                <a:solidFill>
                  <a:schemeClr val="bg2"/>
                </a:solidFill>
                <a:latin typeface="Arial Narrow" charset="0"/>
                <a:ea typeface="ＭＳ Ｐゴシック" charset="0"/>
              </a:rPr>
              <a:t>d</a:t>
            </a:r>
          </a:p>
          <a:p>
            <a:pPr lvl="1">
              <a:lnSpc>
                <a:spcPct val="105000"/>
              </a:lnSpc>
            </a:pPr>
            <a:r>
              <a:rPr lang="en-US">
                <a:solidFill>
                  <a:schemeClr val="bg2"/>
                </a:solidFill>
                <a:latin typeface="Arial Narrow" charset="0"/>
                <a:ea typeface="ＭＳ Ｐゴシック" charset="0"/>
              </a:rPr>
              <a:t>CoK(f</a:t>
            </a:r>
            <a:r>
              <a:rPr lang="en-US" baseline="-25000">
                <a:solidFill>
                  <a:schemeClr val="bg2"/>
                </a:solidFill>
                <a:latin typeface="Arial Narrow" charset="0"/>
                <a:ea typeface="ＭＳ Ｐゴシック" charset="0"/>
              </a:rPr>
              <a:t>aux</a:t>
            </a:r>
            <a:r>
              <a:rPr lang="en-US">
                <a:solidFill>
                  <a:schemeClr val="bg2"/>
                </a:solidFill>
                <a:latin typeface="Arial Narrow" charset="0"/>
                <a:ea typeface="ＭＳ Ｐゴシック" charset="0"/>
              </a:rPr>
              <a:t>) = x</a:t>
            </a:r>
            <a:r>
              <a:rPr lang="en-US" baseline="-25000">
                <a:solidFill>
                  <a:schemeClr val="bg2"/>
                </a:solidFill>
                <a:latin typeface="Arial Narrow" charset="0"/>
                <a:ea typeface="ＭＳ Ｐゴシック" charset="0"/>
              </a:rPr>
              <a:t>a</a:t>
            </a:r>
            <a:r>
              <a:rPr lang="en-US">
                <a:solidFill>
                  <a:schemeClr val="bg2"/>
                </a:solidFill>
                <a:latin typeface="Arial Narrow" charset="0"/>
                <a:ea typeface="ＭＳ Ｐゴシック" charset="0"/>
              </a:rPr>
              <a:t> x</a:t>
            </a:r>
            <a:r>
              <a:rPr lang="en-US" baseline="-25000">
                <a:solidFill>
                  <a:schemeClr val="bg2"/>
                </a:solidFill>
                <a:latin typeface="Arial Narrow" charset="0"/>
                <a:ea typeface="ＭＳ Ｐゴシック" charset="0"/>
              </a:rPr>
              <a:t>b</a:t>
            </a:r>
          </a:p>
          <a:p>
            <a:pPr>
              <a:lnSpc>
                <a:spcPct val="105000"/>
              </a:lnSpc>
            </a:pPr>
            <a:r>
              <a:rPr lang="en-US">
                <a:latin typeface="Arial Narrow" charset="0"/>
                <a:ea typeface="ＭＳ Ｐゴシック" charset="0"/>
                <a:cs typeface="ＭＳ Ｐゴシック" charset="0"/>
              </a:rPr>
              <a:t>Go back to original variables</a:t>
            </a:r>
          </a:p>
          <a:p>
            <a:pPr lvl="1">
              <a:lnSpc>
                <a:spcPct val="105000"/>
              </a:lnSpc>
            </a:pPr>
            <a:r>
              <a:rPr lang="en-US">
                <a:latin typeface="Arial Narrow" charset="0"/>
                <a:ea typeface="ＭＳ Ｐゴシック" charset="0"/>
              </a:rPr>
              <a:t>Extract </a:t>
            </a:r>
            <a:r>
              <a:rPr lang="en-US">
                <a:solidFill>
                  <a:schemeClr val="bg2"/>
                </a:solidFill>
                <a:latin typeface="Arial Narrow" charset="0"/>
                <a:ea typeface="ＭＳ Ｐゴシック" charset="0"/>
              </a:rPr>
              <a:t>(a + b)</a:t>
            </a:r>
            <a:r>
              <a:rPr lang="en-US">
                <a:latin typeface="Arial Narrow" charset="0"/>
                <a:ea typeface="ＭＳ Ｐゴシック" charset="0"/>
              </a:rPr>
              <a:t> from</a:t>
            </a:r>
            <a:r>
              <a:rPr lang="en-US">
                <a:solidFill>
                  <a:schemeClr val="bg2"/>
                </a:solidFill>
                <a:latin typeface="Arial Narrow" charset="0"/>
                <a:ea typeface="ＭＳ Ｐゴシック" charset="0"/>
              </a:rPr>
              <a:t> f</a:t>
            </a:r>
            <a:r>
              <a:rPr lang="en-US">
                <a:latin typeface="Arial Narrow" charset="0"/>
                <a:ea typeface="ＭＳ Ｐゴシック" charset="0"/>
              </a:rPr>
              <a:t> and </a:t>
            </a:r>
            <a:r>
              <a:rPr lang="en-US">
                <a:solidFill>
                  <a:schemeClr val="bg2"/>
                </a:solidFill>
                <a:latin typeface="Arial Narrow" charset="0"/>
                <a:ea typeface="ＭＳ Ｐゴシック" charset="0"/>
              </a:rPr>
              <a:t>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541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2541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2541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25411">
                                            <p:txEl>
                                              <p:pRg st="7" end="7"/>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2541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254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697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2697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87DE5E94-886C-4946-89AB-6218EBE081DA}" type="slidenum">
              <a:rPr lang="en-US" sz="1400" b="0" i="0"/>
              <a:pPr/>
              <a:t>55</a:t>
            </a:fld>
            <a:endParaRPr lang="en-US" sz="1400" b="0" i="0"/>
          </a:p>
        </p:txBody>
      </p:sp>
      <p:sp>
        <p:nvSpPr>
          <p:cNvPr id="12698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Double-cube extraction</a:t>
            </a:r>
          </a:p>
        </p:txBody>
      </p:sp>
      <p:sp>
        <p:nvSpPr>
          <p:cNvPr id="126981"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Restrict extraction to:</a:t>
            </a:r>
          </a:p>
          <a:p>
            <a:pPr lvl="1"/>
            <a:r>
              <a:rPr lang="en-US">
                <a:latin typeface="Arial Narrow" charset="0"/>
                <a:ea typeface="ＭＳ Ｐゴシック" charset="0"/>
              </a:rPr>
              <a:t>Double-cube kernels</a:t>
            </a:r>
          </a:p>
          <a:p>
            <a:pPr lvl="1"/>
            <a:r>
              <a:rPr lang="en-US">
                <a:latin typeface="Arial Narrow" charset="0"/>
                <a:ea typeface="ＭＳ Ｐゴシック" charset="0"/>
              </a:rPr>
              <a:t>Single-cube kernels with two literals</a:t>
            </a:r>
          </a:p>
          <a:p>
            <a:pPr lvl="1"/>
            <a:r>
              <a:rPr lang="en-US">
                <a:latin typeface="Arial Narrow" charset="0"/>
                <a:ea typeface="ＭＳ Ｐゴシック" charset="0"/>
              </a:rPr>
              <a:t>Consider concurrently their complements</a:t>
            </a:r>
          </a:p>
          <a:p>
            <a:r>
              <a:rPr lang="en-US">
                <a:latin typeface="Arial Narrow" charset="0"/>
                <a:ea typeface="ＭＳ Ｐゴシック" charset="0"/>
                <a:cs typeface="ＭＳ Ｐゴシック" charset="0"/>
              </a:rPr>
              <a:t>Properties</a:t>
            </a:r>
          </a:p>
          <a:p>
            <a:pPr lvl="1"/>
            <a:r>
              <a:rPr lang="en-US">
                <a:latin typeface="Arial Narrow" charset="0"/>
                <a:ea typeface="ＭＳ Ｐゴシック" charset="0"/>
              </a:rPr>
              <a:t>These small kernels can be computed efficiently</a:t>
            </a:r>
          </a:p>
          <a:p>
            <a:pPr lvl="1"/>
            <a:r>
              <a:rPr lang="en-US">
                <a:latin typeface="Arial Narrow" charset="0"/>
                <a:ea typeface="ＭＳ Ｐゴシック" charset="0"/>
              </a:rPr>
              <a:t>Circuit testability is preserved</a:t>
            </a:r>
          </a:p>
          <a:p>
            <a:pPr lvl="1"/>
            <a:r>
              <a:rPr lang="en-US">
                <a:latin typeface="Arial Narrow" charset="0"/>
                <a:ea typeface="ＭＳ Ｐゴシック" charset="0"/>
              </a:rPr>
              <a:t>Method is very efficient in reducing network</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2902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73ACDB50-3518-BF4F-808C-B132573F3A81}" type="slidenum">
              <a:rPr lang="en-US" sz="1400" b="0" i="0"/>
              <a:pPr/>
              <a:t>56</a:t>
            </a:fld>
            <a:endParaRPr lang="en-US" sz="1400" b="0" i="0"/>
          </a:p>
        </p:txBody>
      </p:sp>
      <p:sp>
        <p:nvSpPr>
          <p:cNvPr id="12902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Kernel-based decomposition</a:t>
            </a:r>
          </a:p>
        </p:txBody>
      </p:sp>
      <p:sp>
        <p:nvSpPr>
          <p:cNvPr id="129029" name="Rectangle 3"/>
          <p:cNvSpPr>
            <a:spLocks noGrp="1" noChangeArrowheads="1"/>
          </p:cNvSpPr>
          <p:nvPr>
            <p:ph type="body" idx="1"/>
          </p:nvPr>
        </p:nvSpPr>
        <p:spPr>
          <a:xfrm>
            <a:off x="228600" y="1143000"/>
            <a:ext cx="8915400" cy="5222875"/>
          </a:xfrm>
        </p:spPr>
        <p:txBody>
          <a:bodyPr/>
          <a:lstStyle/>
          <a:p>
            <a:pPr>
              <a:lnSpc>
                <a:spcPct val="135000"/>
              </a:lnSpc>
            </a:pPr>
            <a:r>
              <a:rPr lang="en-US">
                <a:latin typeface="Arial Narrow" charset="0"/>
                <a:ea typeface="ＭＳ Ｐゴシック" charset="0"/>
                <a:cs typeface="ＭＳ Ｐゴシック" charset="0"/>
              </a:rPr>
              <a:t>There are many different ways of performing decomposition</a:t>
            </a:r>
          </a:p>
          <a:p>
            <a:pPr lvl="1">
              <a:lnSpc>
                <a:spcPct val="135000"/>
              </a:lnSpc>
            </a:pPr>
            <a:r>
              <a:rPr lang="en-US">
                <a:latin typeface="Arial Narrow" charset="0"/>
                <a:ea typeface="ＭＳ Ｐゴシック" charset="0"/>
              </a:rPr>
              <a:t>Several classic approaches (e.g., Ashenhurst &amp; Curtis)</a:t>
            </a:r>
          </a:p>
          <a:p>
            <a:pPr>
              <a:lnSpc>
                <a:spcPct val="135000"/>
              </a:lnSpc>
            </a:pPr>
            <a:r>
              <a:rPr lang="en-US">
                <a:latin typeface="Arial Narrow" charset="0"/>
                <a:ea typeface="ＭＳ Ｐゴシック" charset="0"/>
                <a:cs typeface="ＭＳ Ｐゴシック" charset="0"/>
              </a:rPr>
              <a:t>Algebraic decomposition</a:t>
            </a:r>
          </a:p>
          <a:p>
            <a:pPr lvl="1">
              <a:lnSpc>
                <a:spcPct val="135000"/>
              </a:lnSpc>
            </a:pPr>
            <a:r>
              <a:rPr lang="en-US">
                <a:latin typeface="Arial Narrow" charset="0"/>
                <a:ea typeface="ＭＳ Ｐゴシック" charset="0"/>
              </a:rPr>
              <a:t>Find good algebraic divisors</a:t>
            </a:r>
          </a:p>
          <a:p>
            <a:pPr lvl="1">
              <a:lnSpc>
                <a:spcPct val="135000"/>
              </a:lnSpc>
            </a:pPr>
            <a:r>
              <a:rPr lang="en-US">
                <a:latin typeface="Arial Narrow" charset="0"/>
                <a:ea typeface="ＭＳ Ｐゴシック" charset="0"/>
              </a:rPr>
              <a:t>Use kernels and decompose recursively</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3107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A504E1F7-9C7B-2145-BE92-ED2D53E8A1DC}" type="slidenum">
              <a:rPr lang="en-US" sz="1400" b="0" i="0"/>
              <a:pPr/>
              <a:t>57</a:t>
            </a:fld>
            <a:endParaRPr lang="en-US" sz="1400" b="0" i="0"/>
          </a:p>
        </p:txBody>
      </p:sp>
      <p:sp>
        <p:nvSpPr>
          <p:cNvPr id="13107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a:t>
            </a:r>
          </a:p>
        </p:txBody>
      </p:sp>
      <p:sp>
        <p:nvSpPr>
          <p:cNvPr id="1428483" name="Rectangle 3"/>
          <p:cNvSpPr>
            <a:spLocks noGrp="1" noChangeArrowheads="1"/>
          </p:cNvSpPr>
          <p:nvPr>
            <p:ph type="body" idx="1"/>
          </p:nvPr>
        </p:nvSpPr>
        <p:spPr/>
        <p:txBody>
          <a:bodyPr/>
          <a:lstStyle/>
          <a:p>
            <a:r>
              <a:rPr lang="en-US">
                <a:latin typeface="Arial Narrow" charset="0"/>
                <a:ea typeface="ＭＳ Ｐゴシック" charset="0"/>
                <a:cs typeface="ＭＳ Ｐゴシック" charset="0"/>
              </a:rPr>
              <a:t>Decompose  </a:t>
            </a:r>
            <a:r>
              <a:rPr lang="en-US">
                <a:solidFill>
                  <a:schemeClr val="bg2"/>
                </a:solidFill>
                <a:latin typeface="Arial Narrow" charset="0"/>
                <a:ea typeface="ＭＳ Ｐゴシック" charset="0"/>
                <a:cs typeface="ＭＳ Ｐゴシック" charset="0"/>
              </a:rPr>
              <a:t>f = ace + bce + de + g</a:t>
            </a:r>
          </a:p>
          <a:p>
            <a:r>
              <a:rPr lang="en-US">
                <a:latin typeface="Arial Narrow" charset="0"/>
                <a:ea typeface="ＭＳ Ｐゴシック" charset="0"/>
                <a:cs typeface="ＭＳ Ｐゴシック" charset="0"/>
              </a:rPr>
              <a:t>Select kernel </a:t>
            </a:r>
            <a:r>
              <a:rPr lang="en-US">
                <a:solidFill>
                  <a:schemeClr val="bg2"/>
                </a:solidFill>
                <a:latin typeface="Arial Narrow" charset="0"/>
                <a:ea typeface="ＭＳ Ｐゴシック" charset="0"/>
                <a:cs typeface="ＭＳ Ｐゴシック" charset="0"/>
              </a:rPr>
              <a:t>ac + bc + d</a:t>
            </a:r>
          </a:p>
          <a:p>
            <a:r>
              <a:rPr lang="en-US">
                <a:latin typeface="Arial Narrow" charset="0"/>
                <a:ea typeface="ＭＳ Ｐゴシック" charset="0"/>
                <a:cs typeface="ＭＳ Ｐゴシック" charset="0"/>
              </a:rPr>
              <a:t>Decompose as: </a:t>
            </a:r>
            <a:r>
              <a:rPr lang="en-US">
                <a:solidFill>
                  <a:schemeClr val="bg2"/>
                </a:solidFill>
                <a:latin typeface="Arial Narrow" charset="0"/>
                <a:ea typeface="ＭＳ Ｐゴシック" charset="0"/>
                <a:cs typeface="ＭＳ Ｐゴシック" charset="0"/>
              </a:rPr>
              <a:t>f = te + g;   t = ac + bc + d</a:t>
            </a:r>
          </a:p>
          <a:p>
            <a:r>
              <a:rPr lang="en-US">
                <a:latin typeface="Arial Narrow" charset="0"/>
                <a:ea typeface="ＭＳ Ｐゴシック" charset="0"/>
                <a:cs typeface="ＭＳ Ｐゴシック" charset="0"/>
              </a:rPr>
              <a:t>Recur on quotient </a:t>
            </a:r>
            <a:r>
              <a:rPr lang="en-US">
                <a:solidFill>
                  <a:schemeClr val="bg2"/>
                </a:solidFill>
                <a:latin typeface="Arial Narrow" charset="0"/>
                <a:ea typeface="ＭＳ Ｐゴシック" charset="0"/>
                <a:cs typeface="ＭＳ Ｐゴシック" charset="0"/>
              </a:rPr>
              <a:t>t</a:t>
            </a:r>
          </a:p>
          <a:p>
            <a:r>
              <a:rPr lang="en-US">
                <a:latin typeface="Arial Narrow" charset="0"/>
                <a:ea typeface="ＭＳ Ｐゴシック" charset="0"/>
                <a:cs typeface="ＭＳ Ｐゴシック" charset="0"/>
              </a:rPr>
              <a:t>Select kernel </a:t>
            </a:r>
            <a:r>
              <a:rPr lang="en-US">
                <a:solidFill>
                  <a:schemeClr val="bg2"/>
                </a:solidFill>
                <a:latin typeface="Arial Narrow" charset="0"/>
                <a:ea typeface="ＭＳ Ｐゴシック" charset="0"/>
                <a:cs typeface="ＭＳ Ｐゴシック" charset="0"/>
              </a:rPr>
              <a:t>a + b</a:t>
            </a:r>
          </a:p>
          <a:p>
            <a:r>
              <a:rPr lang="en-US">
                <a:latin typeface="Arial Narrow" charset="0"/>
                <a:ea typeface="ＭＳ Ｐゴシック" charset="0"/>
                <a:cs typeface="ＭＳ Ｐゴシック" charset="0"/>
              </a:rPr>
              <a:t>Decompose </a:t>
            </a:r>
            <a:r>
              <a:rPr lang="en-US">
                <a:solidFill>
                  <a:schemeClr val="bg2"/>
                </a:solidFill>
                <a:latin typeface="Arial Narrow" charset="0"/>
                <a:ea typeface="ＭＳ Ｐゴシック" charset="0"/>
                <a:cs typeface="ＭＳ Ｐゴシック" charset="0"/>
              </a:rPr>
              <a:t>t = sc + d;   s = a + b;  f = te + 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848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2848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2848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2848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28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1331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3BA122E-25F4-4A48-BE8A-1B52B00A60C1}" type="slidenum">
              <a:rPr lang="en-US" sz="1400" b="0" i="0"/>
              <a:pPr/>
              <a:t>58</a:t>
            </a:fld>
            <a:endParaRPr lang="en-US" sz="1400" b="0" i="0"/>
          </a:p>
        </p:txBody>
      </p:sp>
      <p:sp>
        <p:nvSpPr>
          <p:cNvPr id="133124" name="Rectangle 2"/>
          <p:cNvSpPr>
            <a:spLocks noGrp="1" noChangeArrowheads="1"/>
          </p:cNvSpPr>
          <p:nvPr>
            <p:ph type="title"/>
          </p:nvPr>
        </p:nvSpPr>
        <p:spPr>
          <a:xfrm>
            <a:off x="241300" y="171450"/>
            <a:ext cx="8699500" cy="685800"/>
          </a:xfrm>
        </p:spPr>
        <p:txBody>
          <a:bodyPr/>
          <a:lstStyle/>
          <a:p>
            <a:pPr>
              <a:lnSpc>
                <a:spcPct val="80000"/>
              </a:lnSpc>
            </a:pPr>
            <a:r>
              <a:rPr lang="en-US" sz="2800">
                <a:latin typeface="Arial Narrow" charset="0"/>
                <a:ea typeface="ＭＳ Ｐゴシック" charset="0"/>
                <a:cs typeface="ＭＳ Ｐゴシック" charset="0"/>
              </a:rPr>
              <a:t>Summary</a:t>
            </a:r>
            <a:br>
              <a:rPr lang="en-US" sz="2800">
                <a:latin typeface="Arial Narrow" charset="0"/>
                <a:ea typeface="ＭＳ Ｐゴシック" charset="0"/>
                <a:cs typeface="ＭＳ Ｐゴシック" charset="0"/>
              </a:rPr>
            </a:br>
            <a:r>
              <a:rPr lang="en-US" sz="2800">
                <a:latin typeface="Arial Narrow" charset="0"/>
                <a:ea typeface="ＭＳ Ｐゴシック" charset="0"/>
                <a:cs typeface="ＭＳ Ｐゴシック" charset="0"/>
              </a:rPr>
              <a:t>algebraic methods</a:t>
            </a:r>
          </a:p>
        </p:txBody>
      </p:sp>
      <p:sp>
        <p:nvSpPr>
          <p:cNvPr id="133125" name="Rectangle 3"/>
          <p:cNvSpPr>
            <a:spLocks noGrp="1" noChangeArrowheads="1"/>
          </p:cNvSpPr>
          <p:nvPr>
            <p:ph type="body" idx="1"/>
          </p:nvPr>
        </p:nvSpPr>
        <p:spPr>
          <a:xfrm>
            <a:off x="228600" y="1073150"/>
            <a:ext cx="8915400" cy="5213350"/>
          </a:xfrm>
        </p:spPr>
        <p:txBody>
          <a:bodyPr/>
          <a:lstStyle/>
          <a:p>
            <a:r>
              <a:rPr lang="en-US">
                <a:latin typeface="Arial Narrow" charset="0"/>
                <a:ea typeface="ＭＳ Ｐゴシック" charset="0"/>
                <a:cs typeface="ＭＳ Ｐゴシック" charset="0"/>
              </a:rPr>
              <a:t>Algebraic methods abstract functions as polynomials</a:t>
            </a:r>
          </a:p>
          <a:p>
            <a:pPr lvl="1"/>
            <a:r>
              <a:rPr lang="en-US">
                <a:latin typeface="Arial Narrow" charset="0"/>
                <a:ea typeface="ＭＳ Ｐゴシック" charset="0"/>
              </a:rPr>
              <a:t>Polynomial division</a:t>
            </a:r>
          </a:p>
          <a:p>
            <a:r>
              <a:rPr lang="en-US">
                <a:latin typeface="Arial Narrow" charset="0"/>
                <a:ea typeface="ＭＳ Ｐゴシック" charset="0"/>
                <a:cs typeface="ＭＳ Ｐゴシック" charset="0"/>
              </a:rPr>
              <a:t>Methods are fast and widely applicable</a:t>
            </a:r>
          </a:p>
          <a:p>
            <a:r>
              <a:rPr lang="en-US">
                <a:latin typeface="Arial Narrow" charset="0"/>
                <a:ea typeface="ＭＳ Ｐゴシック" charset="0"/>
                <a:cs typeface="ＭＳ Ｐゴシック" charset="0"/>
              </a:rPr>
              <a:t>Algebraic methods miss opportunities for optimization</a:t>
            </a:r>
          </a:p>
          <a:p>
            <a:pPr lvl="1"/>
            <a:r>
              <a:rPr lang="en-US">
                <a:latin typeface="Arial Narrow" charset="0"/>
                <a:ea typeface="ＭＳ Ｐゴシック" charset="0"/>
              </a:rPr>
              <a:t>As compared to Boolean methods</a:t>
            </a:r>
          </a:p>
          <a:p>
            <a:r>
              <a:rPr lang="en-US">
                <a:latin typeface="Arial Narrow" charset="0"/>
                <a:ea typeface="ＭＳ Ｐゴシック" charset="0"/>
                <a:cs typeface="ＭＳ Ｐゴシック" charset="0"/>
              </a:rPr>
              <a:t>Algebraic transformations are reversible</a:t>
            </a:r>
          </a:p>
          <a:p>
            <a:pPr lvl="1"/>
            <a:r>
              <a:rPr lang="en-US">
                <a:latin typeface="Arial Narrow" charset="0"/>
                <a:ea typeface="ＭＳ Ｐゴシック" charset="0"/>
              </a:rPr>
              <a:t>Ease transformations back and forward to trade off area and speed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2662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72FC70D4-B820-6945-89FD-144B748D6AA6}" type="slidenum">
              <a:rPr lang="en-US" sz="1400" b="0" i="0"/>
              <a:pPr/>
              <a:t>6</a:t>
            </a:fld>
            <a:endParaRPr lang="en-US" sz="1400" b="0" i="0"/>
          </a:p>
        </p:txBody>
      </p:sp>
      <p:sp>
        <p:nvSpPr>
          <p:cNvPr id="2662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 of general network</a:t>
            </a:r>
          </a:p>
        </p:txBody>
      </p:sp>
      <p:pic>
        <p:nvPicPr>
          <p:cNvPr id="26629"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74638" y="1304925"/>
            <a:ext cx="9913938" cy="4229100"/>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2867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FC1AC1BC-1B6E-E547-93CA-CBF0D928EB42}" type="slidenum">
              <a:rPr lang="en-US" sz="1400" b="0" i="0"/>
              <a:pPr/>
              <a:t>7</a:t>
            </a:fld>
            <a:endParaRPr lang="en-US" sz="1400" b="0" i="0"/>
          </a:p>
        </p:txBody>
      </p:sp>
      <p:sp>
        <p:nvSpPr>
          <p:cNvPr id="2867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 of general network graph</a:t>
            </a:r>
          </a:p>
        </p:txBody>
      </p:sp>
      <p:pic>
        <p:nvPicPr>
          <p:cNvPr id="28677" name="Picture 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8588" y="1450975"/>
            <a:ext cx="8266112" cy="3467100"/>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307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49BB6066-AAAD-B141-882F-5ABDADB9CA3D}" type="slidenum">
              <a:rPr lang="en-US" sz="1400" b="0" i="0"/>
              <a:pPr/>
              <a:t>8</a:t>
            </a:fld>
            <a:endParaRPr lang="en-US" sz="1400" b="0" i="0"/>
          </a:p>
        </p:txBody>
      </p:sp>
      <p:sp>
        <p:nvSpPr>
          <p:cNvPr id="3072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Network represented by assignments</a:t>
            </a:r>
          </a:p>
        </p:txBody>
      </p:sp>
      <p:pic>
        <p:nvPicPr>
          <p:cNvPr id="30725" name="Picture 3"/>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r>
              <a:rPr lang="en-US" sz="1400" b="0" i="0"/>
              <a:t>(c) Giovanni De Micheli</a:t>
            </a:r>
          </a:p>
        </p:txBody>
      </p:sp>
      <p:sp>
        <p:nvSpPr>
          <p:cNvPr id="32771" name="Slide Number Placeholder 5"/>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fld id="{1D72A499-0418-CE47-8CFD-AEA961B9D1CE}" type="slidenum">
              <a:rPr lang="en-US" sz="1400" b="0" i="0"/>
              <a:pPr/>
              <a:t>9</a:t>
            </a:fld>
            <a:endParaRPr lang="en-US" sz="1400" b="0" i="0"/>
          </a:p>
        </p:txBody>
      </p:sp>
      <p:sp>
        <p:nvSpPr>
          <p:cNvPr id="3277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Example of terminal behavior</a:t>
            </a:r>
          </a:p>
        </p:txBody>
      </p:sp>
      <p:sp>
        <p:nvSpPr>
          <p:cNvPr id="32773" name="Rectangle 3"/>
          <p:cNvSpPr>
            <a:spLocks noGrp="1" noChangeArrowheads="1"/>
          </p:cNvSpPr>
          <p:nvPr>
            <p:ph type="body" sz="half" idx="1"/>
          </p:nvPr>
        </p:nvSpPr>
        <p:spPr>
          <a:xfrm>
            <a:off x="752475" y="960438"/>
            <a:ext cx="7388225" cy="5222875"/>
          </a:xfrm>
        </p:spPr>
        <p:txBody>
          <a:bodyPr/>
          <a:lstStyle/>
          <a:p>
            <a:pPr marL="0" indent="0"/>
            <a:r>
              <a:rPr lang="en-US" sz="3200">
                <a:latin typeface="Arial Narrow" charset="0"/>
                <a:ea typeface="ＭＳ Ｐゴシック" charset="0"/>
                <a:cs typeface="ＭＳ Ｐゴシック" charset="0"/>
              </a:rPr>
              <a:t>I/O functional behavior</a:t>
            </a:r>
          </a:p>
          <a:p>
            <a:pPr lvl="1"/>
            <a:r>
              <a:rPr lang="en-US" sz="2800">
                <a:latin typeface="Arial Narrow" charset="0"/>
                <a:ea typeface="ＭＳ Ｐゴシック" charset="0"/>
              </a:rPr>
              <a:t>Vector with as many entries as primary outputs</a:t>
            </a:r>
          </a:p>
          <a:p>
            <a:pPr lvl="1"/>
            <a:r>
              <a:rPr lang="en-US" sz="2800">
                <a:latin typeface="Arial Narrow" charset="0"/>
                <a:ea typeface="ＭＳ Ｐゴシック" charset="0"/>
              </a:rPr>
              <a:t>Each entry is a logic function</a:t>
            </a:r>
          </a:p>
          <a:p>
            <a:pPr lvl="1">
              <a:buFont typeface="Monotype Sorts" charset="0"/>
              <a:buNone/>
            </a:pPr>
            <a:endParaRPr lang="en-US" sz="2800">
              <a:latin typeface="Arial Narrow" charset="0"/>
              <a:ea typeface="ＭＳ Ｐゴシック" charset="0"/>
            </a:endParaRPr>
          </a:p>
          <a:p>
            <a:pPr lvl="1">
              <a:buFont typeface="Monotype Sorts" charset="0"/>
              <a:buNone/>
            </a:pPr>
            <a:r>
              <a:rPr lang="en-US" sz="2800">
                <a:latin typeface="Arial Narrow" charset="0"/>
                <a:ea typeface="ＭＳ Ｐゴシック" charset="0"/>
              </a:rPr>
              <a:t>             </a:t>
            </a:r>
            <a:endParaRPr lang="en-US" sz="2000">
              <a:latin typeface="Arial Narrow" charset="0"/>
              <a:ea typeface="ＭＳ Ｐゴシック" charset="0"/>
            </a:endParaRPr>
          </a:p>
        </p:txBody>
      </p:sp>
      <p:grpSp>
        <p:nvGrpSpPr>
          <p:cNvPr id="32774" name="Group 4"/>
          <p:cNvGrpSpPr>
            <a:grpSpLocks/>
          </p:cNvGrpSpPr>
          <p:nvPr/>
        </p:nvGrpSpPr>
        <p:grpSpPr bwMode="auto">
          <a:xfrm>
            <a:off x="3302000" y="3683000"/>
            <a:ext cx="368300" cy="1827213"/>
            <a:chOff x="895" y="2304"/>
            <a:chExt cx="232" cy="1151"/>
          </a:xfrm>
        </p:grpSpPr>
        <p:sp>
          <p:nvSpPr>
            <p:cNvPr id="32781" name="Line 5"/>
            <p:cNvSpPr>
              <a:spLocks noChangeShapeType="1"/>
            </p:cNvSpPr>
            <p:nvPr/>
          </p:nvSpPr>
          <p:spPr bwMode="auto">
            <a:xfrm>
              <a:off x="905" y="2304"/>
              <a:ext cx="0" cy="1151"/>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82" name="Line 6"/>
            <p:cNvSpPr>
              <a:spLocks noChangeShapeType="1"/>
            </p:cNvSpPr>
            <p:nvPr/>
          </p:nvSpPr>
          <p:spPr bwMode="auto">
            <a:xfrm>
              <a:off x="905" y="2312"/>
              <a:ext cx="222" cy="0"/>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83" name="Line 7"/>
            <p:cNvSpPr>
              <a:spLocks noChangeShapeType="1"/>
            </p:cNvSpPr>
            <p:nvPr/>
          </p:nvSpPr>
          <p:spPr bwMode="auto">
            <a:xfrm>
              <a:off x="895" y="3453"/>
              <a:ext cx="222" cy="0"/>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grpSp>
        <p:nvGrpSpPr>
          <p:cNvPr id="32775" name="Group 8"/>
          <p:cNvGrpSpPr>
            <a:grpSpLocks/>
          </p:cNvGrpSpPr>
          <p:nvPr/>
        </p:nvGrpSpPr>
        <p:grpSpPr bwMode="auto">
          <a:xfrm>
            <a:off x="6196013" y="3684588"/>
            <a:ext cx="371475" cy="1851025"/>
            <a:chOff x="2396" y="2323"/>
            <a:chExt cx="234" cy="1166"/>
          </a:xfrm>
        </p:grpSpPr>
        <p:sp>
          <p:nvSpPr>
            <p:cNvPr id="32778" name="Line 9"/>
            <p:cNvSpPr>
              <a:spLocks noChangeShapeType="1"/>
            </p:cNvSpPr>
            <p:nvPr/>
          </p:nvSpPr>
          <p:spPr bwMode="auto">
            <a:xfrm>
              <a:off x="2408" y="2323"/>
              <a:ext cx="222" cy="0"/>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79" name="Line 10"/>
            <p:cNvSpPr>
              <a:spLocks noChangeShapeType="1"/>
            </p:cNvSpPr>
            <p:nvPr/>
          </p:nvSpPr>
          <p:spPr bwMode="auto">
            <a:xfrm>
              <a:off x="2622" y="2337"/>
              <a:ext cx="0" cy="1151"/>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80" name="Line 11"/>
            <p:cNvSpPr>
              <a:spLocks noChangeShapeType="1"/>
            </p:cNvSpPr>
            <p:nvPr/>
          </p:nvSpPr>
          <p:spPr bwMode="auto">
            <a:xfrm>
              <a:off x="2396" y="3489"/>
              <a:ext cx="222" cy="0"/>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32776" name="Text Box 12"/>
          <p:cNvSpPr txBox="1">
            <a:spLocks noChangeArrowheads="1"/>
          </p:cNvSpPr>
          <p:nvPr/>
        </p:nvSpPr>
        <p:spPr bwMode="auto">
          <a:xfrm>
            <a:off x="1957388" y="4346575"/>
            <a:ext cx="1331912"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lvl1pPr>
              <a:defRPr sz="2400" b="1" i="1">
                <a:solidFill>
                  <a:schemeClr val="tx1"/>
                </a:solidFill>
                <a:latin typeface="Arial Narrow" charset="0"/>
                <a:ea typeface="ＭＳ Ｐゴシック" charset="0"/>
                <a:cs typeface="ＭＳ Ｐゴシック" charset="0"/>
              </a:defRPr>
            </a:lvl1pPr>
            <a:lvl2pPr marL="37931725" indent="-37474525">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pPr>
              <a:spcBef>
                <a:spcPct val="50000"/>
              </a:spcBef>
            </a:pPr>
            <a:r>
              <a:rPr lang="en-US" i="0"/>
              <a:t>f   =</a:t>
            </a:r>
          </a:p>
        </p:txBody>
      </p:sp>
      <p:sp>
        <p:nvSpPr>
          <p:cNvPr id="32777" name="Text Box 13"/>
          <p:cNvSpPr txBox="1">
            <a:spLocks noChangeArrowheads="1"/>
          </p:cNvSpPr>
          <p:nvPr/>
        </p:nvSpPr>
        <p:spPr bwMode="auto">
          <a:xfrm>
            <a:off x="3200400" y="3813175"/>
            <a:ext cx="3552825" cy="1552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lvl1pPr marL="24161750" indent="-24161750">
              <a:defRPr sz="2400" b="1" i="1">
                <a:solidFill>
                  <a:schemeClr val="tx1"/>
                </a:solidFill>
                <a:latin typeface="Arial Narrow" charset="0"/>
                <a:ea typeface="ＭＳ Ｐゴシック" charset="0"/>
                <a:cs typeface="ＭＳ Ｐゴシック" charset="0"/>
              </a:defRPr>
            </a:lvl1pPr>
            <a:lvl2pPr>
              <a:defRPr sz="2400" b="1" i="1">
                <a:solidFill>
                  <a:schemeClr val="tx1"/>
                </a:solidFill>
                <a:latin typeface="Arial Narrow" charset="0"/>
                <a:ea typeface="ＭＳ Ｐゴシック" charset="0"/>
              </a:defRPr>
            </a:lvl2pPr>
            <a:lvl3pPr>
              <a:defRPr sz="2400" b="1" i="1">
                <a:solidFill>
                  <a:schemeClr val="tx1"/>
                </a:solidFill>
                <a:latin typeface="Arial Narrow" charset="0"/>
                <a:ea typeface="ＭＳ Ｐゴシック" charset="0"/>
              </a:defRPr>
            </a:lvl3pPr>
            <a:lvl4pPr>
              <a:defRPr sz="2400" b="1" i="1">
                <a:solidFill>
                  <a:schemeClr val="tx1"/>
                </a:solidFill>
                <a:latin typeface="Arial Narrow" charset="0"/>
                <a:ea typeface="ＭＳ Ｐゴシック" charset="0"/>
              </a:defRPr>
            </a:lvl4pPr>
            <a:lvl5pPr>
              <a:defRPr sz="2400" b="1" i="1">
                <a:solidFill>
                  <a:schemeClr val="tx1"/>
                </a:solidFill>
                <a:latin typeface="Arial Narrow" charset="0"/>
                <a:ea typeface="ＭＳ Ｐゴシック" charset="0"/>
              </a:defRPr>
            </a:lvl5pPr>
            <a:lvl6pPr marL="457200" eaLnBrk="0" fontAlgn="base" hangingPunct="0">
              <a:spcBef>
                <a:spcPct val="0"/>
              </a:spcBef>
              <a:spcAft>
                <a:spcPct val="0"/>
              </a:spcAft>
              <a:defRPr sz="2400" b="1" i="1">
                <a:solidFill>
                  <a:schemeClr val="tx1"/>
                </a:solidFill>
                <a:latin typeface="Arial Narrow" charset="0"/>
                <a:ea typeface="ＭＳ Ｐゴシック" charset="0"/>
              </a:defRPr>
            </a:lvl6pPr>
            <a:lvl7pPr marL="914400" eaLnBrk="0" fontAlgn="base" hangingPunct="0">
              <a:spcBef>
                <a:spcPct val="0"/>
              </a:spcBef>
              <a:spcAft>
                <a:spcPct val="0"/>
              </a:spcAft>
              <a:defRPr sz="2400" b="1" i="1">
                <a:solidFill>
                  <a:schemeClr val="tx1"/>
                </a:solidFill>
                <a:latin typeface="Arial Narrow" charset="0"/>
                <a:ea typeface="ＭＳ Ｐゴシック" charset="0"/>
              </a:defRPr>
            </a:lvl7pPr>
            <a:lvl8pPr marL="1371600" eaLnBrk="0" fontAlgn="base" hangingPunct="0">
              <a:spcBef>
                <a:spcPct val="0"/>
              </a:spcBef>
              <a:spcAft>
                <a:spcPct val="0"/>
              </a:spcAft>
              <a:defRPr sz="2400" b="1" i="1">
                <a:solidFill>
                  <a:schemeClr val="tx1"/>
                </a:solidFill>
                <a:latin typeface="Arial Narrow" charset="0"/>
                <a:ea typeface="ＭＳ Ｐゴシック" charset="0"/>
              </a:defRPr>
            </a:lvl8pPr>
            <a:lvl9pPr marL="1828800" eaLnBrk="0" fontAlgn="base" hangingPunct="0">
              <a:spcBef>
                <a:spcPct val="0"/>
              </a:spcBef>
              <a:spcAft>
                <a:spcPct val="0"/>
              </a:spcAft>
              <a:defRPr sz="2400" b="1" i="1">
                <a:solidFill>
                  <a:schemeClr val="tx1"/>
                </a:solidFill>
                <a:latin typeface="Arial Narrow" charset="0"/>
                <a:ea typeface="ＭＳ Ｐゴシック" charset="0"/>
              </a:defRPr>
            </a:lvl9pPr>
          </a:lstStyle>
          <a:p>
            <a:pPr lvl="1" algn="l"/>
            <a:r>
              <a:rPr lang="en-US" i="0">
                <a:solidFill>
                  <a:schemeClr val="tx2"/>
                </a:solidFill>
              </a:rPr>
              <a:t>a</a:t>
            </a:r>
            <a:r>
              <a:rPr lang="ja-JP" altLang="en-US" i="0">
                <a:solidFill>
                  <a:schemeClr val="tx2"/>
                </a:solidFill>
              </a:rPr>
              <a:t>’</a:t>
            </a:r>
            <a:r>
              <a:rPr lang="en-US" i="0">
                <a:solidFill>
                  <a:schemeClr val="tx2"/>
                </a:solidFill>
              </a:rPr>
              <a:t>d + bd + c</a:t>
            </a:r>
            <a:r>
              <a:rPr lang="ja-JP" altLang="en-US" i="0">
                <a:solidFill>
                  <a:schemeClr val="tx2"/>
                </a:solidFill>
              </a:rPr>
              <a:t>’</a:t>
            </a:r>
            <a:r>
              <a:rPr lang="en-US" i="0">
                <a:solidFill>
                  <a:schemeClr val="tx2"/>
                </a:solidFill>
              </a:rPr>
              <a:t>d + ae</a:t>
            </a:r>
            <a:r>
              <a:rPr lang="ja-JP" altLang="en-US" i="0">
                <a:solidFill>
                  <a:schemeClr val="tx2"/>
                </a:solidFill>
              </a:rPr>
              <a:t>’</a:t>
            </a:r>
            <a:endParaRPr lang="en-US" i="0">
              <a:solidFill>
                <a:schemeClr val="tx2"/>
              </a:solidFill>
            </a:endParaRPr>
          </a:p>
          <a:p>
            <a:pPr lvl="1" algn="l"/>
            <a:r>
              <a:rPr lang="en-US" i="0">
                <a:solidFill>
                  <a:schemeClr val="tx2"/>
                </a:solidFill>
              </a:rPr>
              <a:t>a</a:t>
            </a:r>
            <a:r>
              <a:rPr lang="ja-JP" altLang="en-US" i="0">
                <a:solidFill>
                  <a:schemeClr val="tx2"/>
                </a:solidFill>
              </a:rPr>
              <a:t>’</a:t>
            </a:r>
            <a:r>
              <a:rPr lang="en-US" i="0">
                <a:solidFill>
                  <a:schemeClr val="tx2"/>
                </a:solidFill>
              </a:rPr>
              <a:t> + b</a:t>
            </a:r>
            <a:r>
              <a:rPr lang="ja-JP" altLang="en-US" i="0">
                <a:solidFill>
                  <a:schemeClr val="tx2"/>
                </a:solidFill>
              </a:rPr>
              <a:t>’</a:t>
            </a:r>
            <a:r>
              <a:rPr lang="en-US" i="0">
                <a:solidFill>
                  <a:schemeClr val="tx2"/>
                </a:solidFill>
              </a:rPr>
              <a:t> + ce + de</a:t>
            </a:r>
          </a:p>
          <a:p>
            <a:pPr lvl="1" algn="l"/>
            <a:r>
              <a:rPr lang="en-US" i="0">
                <a:solidFill>
                  <a:schemeClr val="tx2"/>
                </a:solidFill>
              </a:rPr>
              <a:t>ac + ad + bc + bd + e</a:t>
            </a:r>
          </a:p>
          <a:p>
            <a:pPr lvl="1" algn="l"/>
            <a:r>
              <a:rPr lang="en-US" i="0">
                <a:solidFill>
                  <a:schemeClr val="tx2"/>
                </a:solidFill>
              </a:rPr>
              <a:t>a + b + c</a:t>
            </a:r>
          </a:p>
        </p:txBody>
      </p:sp>
    </p:spTree>
  </p:cSld>
  <p:clrMapOvr>
    <a:masterClrMapping/>
  </p:clrMapOvr>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1"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1" u="none" strike="noStrike" cap="none" normalizeH="0" baseline="0">
            <a:ln>
              <a:noFill/>
            </a:ln>
            <a:solidFill>
              <a:schemeClr val="tx1"/>
            </a:solidFill>
            <a:effectLst/>
            <a:latin typeface="Arial Narrow"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34709</TotalTime>
  <Words>7330</Words>
  <Application>Microsoft Macintosh PowerPoint</Application>
  <PresentationFormat>On-screen Show (4:3)</PresentationFormat>
  <Paragraphs>812</Paragraphs>
  <Slides>58</Slides>
  <Notes>58</Notes>
  <HiddenSlides>2</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4" baseType="lpstr">
      <vt:lpstr>Arial Unicode MS</vt:lpstr>
      <vt:lpstr>Arial</vt:lpstr>
      <vt:lpstr>Arial Narrow</vt:lpstr>
      <vt:lpstr>Monotype Sorts</vt:lpstr>
      <vt:lpstr>gsrcPresentationTemplate</vt:lpstr>
      <vt:lpstr>Bitmap Image</vt:lpstr>
      <vt:lpstr>Multi-level Logic Synthesis</vt:lpstr>
      <vt:lpstr>Module 1</vt:lpstr>
      <vt:lpstr>Motivation</vt:lpstr>
      <vt:lpstr>Circuit model</vt:lpstr>
      <vt:lpstr>Example of mapped network</vt:lpstr>
      <vt:lpstr>Example of general network</vt:lpstr>
      <vt:lpstr>Example of general network graph</vt:lpstr>
      <vt:lpstr>Network represented by assignments</vt:lpstr>
      <vt:lpstr>Example of terminal behavior</vt:lpstr>
      <vt:lpstr>Network optimization</vt:lpstr>
      <vt:lpstr>Estimation</vt:lpstr>
      <vt:lpstr>Problem analysis</vt:lpstr>
      <vt:lpstr>Strategies for optimization</vt:lpstr>
      <vt:lpstr>Elimination</vt:lpstr>
      <vt:lpstr>Example</vt:lpstr>
      <vt:lpstr>Decomposition</vt:lpstr>
      <vt:lpstr>Example</vt:lpstr>
      <vt:lpstr>Extraction</vt:lpstr>
      <vt:lpstr>Example</vt:lpstr>
      <vt:lpstr>Simplification</vt:lpstr>
      <vt:lpstr>Example</vt:lpstr>
      <vt:lpstr>Substitution</vt:lpstr>
      <vt:lpstr>Example</vt:lpstr>
      <vt:lpstr>Example – Sequence of transformations</vt:lpstr>
      <vt:lpstr>Optimization approaches</vt:lpstr>
      <vt:lpstr>Boolean and algebraic methods</vt:lpstr>
      <vt:lpstr>Example</vt:lpstr>
      <vt:lpstr>Module 2</vt:lpstr>
      <vt:lpstr>Algebraic model</vt:lpstr>
      <vt:lpstr>Algebraic division</vt:lpstr>
      <vt:lpstr>Example</vt:lpstr>
      <vt:lpstr>An algorithm for division</vt:lpstr>
      <vt:lpstr>An algorithm for division</vt:lpstr>
      <vt:lpstr>Example  fdividend = ac+ad+bc+bd+e;   fdivisor = a+b</vt:lpstr>
      <vt:lpstr>Theorem</vt:lpstr>
      <vt:lpstr>Algebraic substitution</vt:lpstr>
      <vt:lpstr>Substitution algorithm</vt:lpstr>
      <vt:lpstr>Extraction</vt:lpstr>
      <vt:lpstr>Definitions</vt:lpstr>
      <vt:lpstr>Example</vt:lpstr>
      <vt:lpstr>Theorem Brayton and McMullen</vt:lpstr>
      <vt:lpstr>Example</vt:lpstr>
      <vt:lpstr>Kernel set computation</vt:lpstr>
      <vt:lpstr>Recursive algorithm</vt:lpstr>
      <vt:lpstr>Simple recursive algorithm</vt:lpstr>
      <vt:lpstr>Analysis</vt:lpstr>
      <vt:lpstr>Recursive kernel computation</vt:lpstr>
      <vt:lpstr>Example</vt:lpstr>
      <vt:lpstr>Matrix representation of kernels</vt:lpstr>
      <vt:lpstr>Application of kernel methods</vt:lpstr>
      <vt:lpstr>Single-cube extraction</vt:lpstr>
      <vt:lpstr>Example</vt:lpstr>
      <vt:lpstr>Multiple-cube extraction</vt:lpstr>
      <vt:lpstr>Example</vt:lpstr>
      <vt:lpstr>Double-cube extraction</vt:lpstr>
      <vt:lpstr>Kernel-based decomposition</vt:lpstr>
      <vt:lpstr>Example</vt:lpstr>
      <vt:lpstr>Summary algebraic methods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Synthesis</dc:title>
  <dc:creator>Giovanni De Micheli (c)</dc:creator>
  <cp:lastModifiedBy>Microsoft Office User</cp:lastModifiedBy>
  <cp:revision>882</cp:revision>
  <cp:lastPrinted>2012-11-10T10:46:47Z</cp:lastPrinted>
  <dcterms:created xsi:type="dcterms:W3CDTF">1995-06-17T23:31:02Z</dcterms:created>
  <dcterms:modified xsi:type="dcterms:W3CDTF">2023-11-21T07:01:43Z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keutzer@eecs.berkeley.edu</vt:lpwstr>
  </property>
  <property fmtid="{D5CDD505-2E9C-101B-9397-08002B2CF9AE}" pid="8" name="HomePage">
    <vt:lpwstr>www-cad.eecs.berkeley.edu/~keutzer</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2</vt:i4>
  </property>
  <property fmtid="{D5CDD505-2E9C-101B-9397-08002B2CF9AE}" pid="19" name="ShowNotes">
    <vt:bool>false</vt:bool>
  </property>
  <property fmtid="{D5CDD505-2E9C-101B-9397-08002B2CF9AE}" pid="20" name="NavBtnPos">
    <vt:i4>3</vt:i4>
  </property>
  <property fmtid="{D5CDD505-2E9C-101B-9397-08002B2CF9AE}" pid="21" name="OutputDir">
    <vt:lpwstr>U:\My Documents\HTMLDoc\290A</vt:lpwstr>
  </property>
</Properties>
</file>